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4" r:id="rId9"/>
    <p:sldId id="263"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 id="282"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2B30C0-0539-4C47-8D5D-7A8A1A657C36}" type="datetimeFigureOut">
              <a:rPr lang="en-GB" smtClean="0"/>
              <a:t>03/05/2017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0D95FB-E1A8-4F81-894A-1BE3D1051D83}" type="slidenum">
              <a:rPr lang="en-GB" smtClean="0"/>
              <a:t>‹#›</a:t>
            </a:fld>
            <a:endParaRPr lang="en-GB"/>
          </a:p>
        </p:txBody>
      </p:sp>
    </p:spTree>
    <p:extLst>
      <p:ext uri="{BB962C8B-B14F-4D97-AF65-F5344CB8AC3E}">
        <p14:creationId xmlns:p14="http://schemas.microsoft.com/office/powerpoint/2010/main" val="3480090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E0D95FB-E1A8-4F81-894A-1BE3D1051D83}" type="slidenum">
              <a:rPr lang="en-GB" smtClean="0"/>
              <a:t>11</a:t>
            </a:fld>
            <a:endParaRPr lang="en-GB"/>
          </a:p>
        </p:txBody>
      </p:sp>
    </p:spTree>
    <p:extLst>
      <p:ext uri="{BB962C8B-B14F-4D97-AF65-F5344CB8AC3E}">
        <p14:creationId xmlns:p14="http://schemas.microsoft.com/office/powerpoint/2010/main" val="360391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6A99C94-D0F5-43B6-A9E4-1B557411C9EC}" type="datetimeFigureOut">
              <a:rPr lang="en-GB" smtClean="0"/>
              <a:t>03/05/2017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98FCAD-5EFF-4677-8E9A-A6B0A204E95B}" type="slidenum">
              <a:rPr lang="en-GB" smtClean="0"/>
              <a:t>‹#›</a:t>
            </a:fld>
            <a:endParaRPr lang="en-GB"/>
          </a:p>
        </p:txBody>
      </p:sp>
    </p:spTree>
    <p:extLst>
      <p:ext uri="{BB962C8B-B14F-4D97-AF65-F5344CB8AC3E}">
        <p14:creationId xmlns:p14="http://schemas.microsoft.com/office/powerpoint/2010/main" val="3353474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A99C94-D0F5-43B6-A9E4-1B557411C9EC}" type="datetimeFigureOut">
              <a:rPr lang="en-GB" smtClean="0"/>
              <a:t>03/05/2017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98FCAD-5EFF-4677-8E9A-A6B0A204E95B}" type="slidenum">
              <a:rPr lang="en-GB" smtClean="0"/>
              <a:t>‹#›</a:t>
            </a:fld>
            <a:endParaRPr lang="en-GB"/>
          </a:p>
        </p:txBody>
      </p:sp>
    </p:spTree>
    <p:extLst>
      <p:ext uri="{BB962C8B-B14F-4D97-AF65-F5344CB8AC3E}">
        <p14:creationId xmlns:p14="http://schemas.microsoft.com/office/powerpoint/2010/main" val="1974283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A99C94-D0F5-43B6-A9E4-1B557411C9EC}" type="datetimeFigureOut">
              <a:rPr lang="en-GB" smtClean="0"/>
              <a:t>03/05/2017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98FCAD-5EFF-4677-8E9A-A6B0A204E95B}" type="slidenum">
              <a:rPr lang="en-GB" smtClean="0"/>
              <a:t>‹#›</a:t>
            </a:fld>
            <a:endParaRPr lang="en-GB"/>
          </a:p>
        </p:txBody>
      </p:sp>
    </p:spTree>
    <p:extLst>
      <p:ext uri="{BB962C8B-B14F-4D97-AF65-F5344CB8AC3E}">
        <p14:creationId xmlns:p14="http://schemas.microsoft.com/office/powerpoint/2010/main" val="1590486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A99C94-D0F5-43B6-A9E4-1B557411C9EC}" type="datetimeFigureOut">
              <a:rPr lang="en-GB" smtClean="0"/>
              <a:t>03/05/2017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98FCAD-5EFF-4677-8E9A-A6B0A204E95B}" type="slidenum">
              <a:rPr lang="en-GB" smtClean="0"/>
              <a:t>‹#›</a:t>
            </a:fld>
            <a:endParaRPr lang="en-GB"/>
          </a:p>
        </p:txBody>
      </p:sp>
    </p:spTree>
    <p:extLst>
      <p:ext uri="{BB962C8B-B14F-4D97-AF65-F5344CB8AC3E}">
        <p14:creationId xmlns:p14="http://schemas.microsoft.com/office/powerpoint/2010/main" val="3224574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A99C94-D0F5-43B6-A9E4-1B557411C9EC}" type="datetimeFigureOut">
              <a:rPr lang="en-GB" smtClean="0"/>
              <a:t>03/05/2017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98FCAD-5EFF-4677-8E9A-A6B0A204E95B}" type="slidenum">
              <a:rPr lang="en-GB" smtClean="0"/>
              <a:t>‹#›</a:t>
            </a:fld>
            <a:endParaRPr lang="en-GB"/>
          </a:p>
        </p:txBody>
      </p:sp>
    </p:spTree>
    <p:extLst>
      <p:ext uri="{BB962C8B-B14F-4D97-AF65-F5344CB8AC3E}">
        <p14:creationId xmlns:p14="http://schemas.microsoft.com/office/powerpoint/2010/main" val="2295856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6A99C94-D0F5-43B6-A9E4-1B557411C9EC}" type="datetimeFigureOut">
              <a:rPr lang="en-GB" smtClean="0"/>
              <a:t>03/05/2017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98FCAD-5EFF-4677-8E9A-A6B0A204E95B}" type="slidenum">
              <a:rPr lang="en-GB" smtClean="0"/>
              <a:t>‹#›</a:t>
            </a:fld>
            <a:endParaRPr lang="en-GB"/>
          </a:p>
        </p:txBody>
      </p:sp>
    </p:spTree>
    <p:extLst>
      <p:ext uri="{BB962C8B-B14F-4D97-AF65-F5344CB8AC3E}">
        <p14:creationId xmlns:p14="http://schemas.microsoft.com/office/powerpoint/2010/main" val="994081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6A99C94-D0F5-43B6-A9E4-1B557411C9EC}" type="datetimeFigureOut">
              <a:rPr lang="en-GB" smtClean="0"/>
              <a:t>03/05/2017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098FCAD-5EFF-4677-8E9A-A6B0A204E95B}" type="slidenum">
              <a:rPr lang="en-GB" smtClean="0"/>
              <a:t>‹#›</a:t>
            </a:fld>
            <a:endParaRPr lang="en-GB"/>
          </a:p>
        </p:txBody>
      </p:sp>
    </p:spTree>
    <p:extLst>
      <p:ext uri="{BB962C8B-B14F-4D97-AF65-F5344CB8AC3E}">
        <p14:creationId xmlns:p14="http://schemas.microsoft.com/office/powerpoint/2010/main" val="1078702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6A99C94-D0F5-43B6-A9E4-1B557411C9EC}" type="datetimeFigureOut">
              <a:rPr lang="en-GB" smtClean="0"/>
              <a:t>03/05/2017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098FCAD-5EFF-4677-8E9A-A6B0A204E95B}" type="slidenum">
              <a:rPr lang="en-GB" smtClean="0"/>
              <a:t>‹#›</a:t>
            </a:fld>
            <a:endParaRPr lang="en-GB"/>
          </a:p>
        </p:txBody>
      </p:sp>
    </p:spTree>
    <p:extLst>
      <p:ext uri="{BB962C8B-B14F-4D97-AF65-F5344CB8AC3E}">
        <p14:creationId xmlns:p14="http://schemas.microsoft.com/office/powerpoint/2010/main" val="2894013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A99C94-D0F5-43B6-A9E4-1B557411C9EC}" type="datetimeFigureOut">
              <a:rPr lang="en-GB" smtClean="0"/>
              <a:t>03/05/2017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098FCAD-5EFF-4677-8E9A-A6B0A204E95B}" type="slidenum">
              <a:rPr lang="en-GB" smtClean="0"/>
              <a:t>‹#›</a:t>
            </a:fld>
            <a:endParaRPr lang="en-GB"/>
          </a:p>
        </p:txBody>
      </p:sp>
    </p:spTree>
    <p:extLst>
      <p:ext uri="{BB962C8B-B14F-4D97-AF65-F5344CB8AC3E}">
        <p14:creationId xmlns:p14="http://schemas.microsoft.com/office/powerpoint/2010/main" val="1366198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A99C94-D0F5-43B6-A9E4-1B557411C9EC}" type="datetimeFigureOut">
              <a:rPr lang="en-GB" smtClean="0"/>
              <a:t>03/05/2017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98FCAD-5EFF-4677-8E9A-A6B0A204E95B}" type="slidenum">
              <a:rPr lang="en-GB" smtClean="0"/>
              <a:t>‹#›</a:t>
            </a:fld>
            <a:endParaRPr lang="en-GB"/>
          </a:p>
        </p:txBody>
      </p:sp>
    </p:spTree>
    <p:extLst>
      <p:ext uri="{BB962C8B-B14F-4D97-AF65-F5344CB8AC3E}">
        <p14:creationId xmlns:p14="http://schemas.microsoft.com/office/powerpoint/2010/main" val="3887626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A99C94-D0F5-43B6-A9E4-1B557411C9EC}" type="datetimeFigureOut">
              <a:rPr lang="en-GB" smtClean="0"/>
              <a:t>03/05/2017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98FCAD-5EFF-4677-8E9A-A6B0A204E95B}" type="slidenum">
              <a:rPr lang="en-GB" smtClean="0"/>
              <a:t>‹#›</a:t>
            </a:fld>
            <a:endParaRPr lang="en-GB"/>
          </a:p>
        </p:txBody>
      </p:sp>
    </p:spTree>
    <p:extLst>
      <p:ext uri="{BB962C8B-B14F-4D97-AF65-F5344CB8AC3E}">
        <p14:creationId xmlns:p14="http://schemas.microsoft.com/office/powerpoint/2010/main" val="342088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A99C94-D0F5-43B6-A9E4-1B557411C9EC}" type="datetimeFigureOut">
              <a:rPr lang="en-GB" smtClean="0"/>
              <a:t>03/05/2017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98FCAD-5EFF-4677-8E9A-A6B0A204E95B}" type="slidenum">
              <a:rPr lang="en-GB" smtClean="0"/>
              <a:t>‹#›</a:t>
            </a:fld>
            <a:endParaRPr lang="en-GB"/>
          </a:p>
        </p:txBody>
      </p:sp>
    </p:spTree>
    <p:extLst>
      <p:ext uri="{BB962C8B-B14F-4D97-AF65-F5344CB8AC3E}">
        <p14:creationId xmlns:p14="http://schemas.microsoft.com/office/powerpoint/2010/main" val="3231358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jpg"/><Relationship Id="rId7" Type="http://schemas.openxmlformats.org/officeDocument/2006/relationships/image" Target="../media/image25.jpe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jp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130932" y="1340768"/>
            <a:ext cx="6894836"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0" i="0" u="none" strike="noStrike" cap="none" normalizeH="0" baseline="0" dirty="0">
                <a:ln>
                  <a:noFill/>
                </a:ln>
                <a:solidFill>
                  <a:srgbClr val="000000"/>
                </a:solidFill>
                <a:effectLst/>
                <a:latin typeface="Arial" pitchFamily="34" charset="0"/>
                <a:ea typeface="Calibri" pitchFamily="34" charset="0"/>
                <a:cs typeface="Calibri" pitchFamily="34" charset="0"/>
              </a:rPr>
              <a:t>Mary Hare Primary</a:t>
            </a:r>
            <a:endParaRPr kumimoji="0" lang="en-GB" altLang="en-US" sz="4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800" b="0" i="0" u="none" strike="noStrike" cap="none" normalizeH="0" baseline="0" dirty="0" err="1">
                <a:ln>
                  <a:noFill/>
                </a:ln>
                <a:solidFill>
                  <a:srgbClr val="000000"/>
                </a:solidFill>
                <a:effectLst/>
                <a:latin typeface="Arial" pitchFamily="34" charset="0"/>
                <a:ea typeface="Calibri" pitchFamily="34" charset="0"/>
                <a:cs typeface="Calibri" pitchFamily="34" charset="0"/>
              </a:rPr>
              <a:t>Maths</a:t>
            </a:r>
            <a:r>
              <a:rPr kumimoji="0" lang="en-US" altLang="en-US" sz="4800" b="0" i="0" u="none" strike="noStrike" cap="none" normalizeH="0" baseline="0" dirty="0">
                <a:ln>
                  <a:noFill/>
                </a:ln>
                <a:solidFill>
                  <a:srgbClr val="000000"/>
                </a:solidFill>
                <a:effectLst/>
                <a:latin typeface="Arial" pitchFamily="34" charset="0"/>
                <a:ea typeface="Calibri" pitchFamily="34" charset="0"/>
                <a:cs typeface="Calibri" pitchFamily="34" charset="0"/>
              </a:rPr>
              <a:t> Calculation Policy</a:t>
            </a:r>
            <a:endParaRPr kumimoji="0" lang="en-GB" altLang="en-US" sz="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l="2832" t="16331" r="83591" b="52338"/>
          <a:stretch>
            <a:fillRect/>
          </a:stretch>
        </p:blipFill>
        <p:spPr bwMode="auto">
          <a:xfrm>
            <a:off x="3347864" y="3181929"/>
            <a:ext cx="1828800" cy="23749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6350" y="62553"/>
            <a:ext cx="3342582"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3127375" algn="l"/>
              </a:tabLst>
              <a:defRPr>
                <a:solidFill>
                  <a:schemeClr val="tx1"/>
                </a:solidFill>
                <a:latin typeface="Arial" pitchFamily="34" charset="0"/>
                <a:cs typeface="Arial" pitchFamily="34" charset="0"/>
              </a:defRPr>
            </a:lvl1pPr>
            <a:lvl2pPr fontAlgn="base">
              <a:spcBef>
                <a:spcPct val="0"/>
              </a:spcBef>
              <a:spcAft>
                <a:spcPct val="0"/>
              </a:spcAft>
              <a:tabLst>
                <a:tab pos="3127375" algn="l"/>
              </a:tabLst>
              <a:defRPr>
                <a:solidFill>
                  <a:schemeClr val="tx1"/>
                </a:solidFill>
                <a:latin typeface="Arial" pitchFamily="34" charset="0"/>
                <a:cs typeface="Arial" pitchFamily="34" charset="0"/>
              </a:defRPr>
            </a:lvl2pPr>
            <a:lvl3pPr fontAlgn="base">
              <a:spcBef>
                <a:spcPct val="0"/>
              </a:spcBef>
              <a:spcAft>
                <a:spcPct val="0"/>
              </a:spcAft>
              <a:tabLst>
                <a:tab pos="3127375" algn="l"/>
              </a:tabLst>
              <a:defRPr>
                <a:solidFill>
                  <a:schemeClr val="tx1"/>
                </a:solidFill>
                <a:latin typeface="Arial" pitchFamily="34" charset="0"/>
                <a:cs typeface="Arial" pitchFamily="34" charset="0"/>
              </a:defRPr>
            </a:lvl3pPr>
            <a:lvl4pPr fontAlgn="base">
              <a:spcBef>
                <a:spcPct val="0"/>
              </a:spcBef>
              <a:spcAft>
                <a:spcPct val="0"/>
              </a:spcAft>
              <a:tabLst>
                <a:tab pos="3127375" algn="l"/>
              </a:tabLst>
              <a:defRPr>
                <a:solidFill>
                  <a:schemeClr val="tx1"/>
                </a:solidFill>
                <a:latin typeface="Arial" pitchFamily="34" charset="0"/>
                <a:cs typeface="Arial" pitchFamily="34" charset="0"/>
              </a:defRPr>
            </a:lvl4pPr>
            <a:lvl5pPr fontAlgn="base">
              <a:spcBef>
                <a:spcPct val="0"/>
              </a:spcBef>
              <a:spcAft>
                <a:spcPct val="0"/>
              </a:spcAft>
              <a:tabLst>
                <a:tab pos="3127375" algn="l"/>
              </a:tabLst>
              <a:defRPr>
                <a:solidFill>
                  <a:schemeClr val="tx1"/>
                </a:solidFill>
                <a:latin typeface="Arial" pitchFamily="34" charset="0"/>
                <a:cs typeface="Arial" pitchFamily="34" charset="0"/>
              </a:defRPr>
            </a:lvl5pPr>
            <a:lvl6pPr fontAlgn="base">
              <a:spcBef>
                <a:spcPct val="0"/>
              </a:spcBef>
              <a:spcAft>
                <a:spcPct val="0"/>
              </a:spcAft>
              <a:tabLst>
                <a:tab pos="3127375" algn="l"/>
              </a:tabLst>
              <a:defRPr>
                <a:solidFill>
                  <a:schemeClr val="tx1"/>
                </a:solidFill>
                <a:latin typeface="Arial" pitchFamily="34" charset="0"/>
                <a:cs typeface="Arial" pitchFamily="34" charset="0"/>
              </a:defRPr>
            </a:lvl6pPr>
            <a:lvl7pPr fontAlgn="base">
              <a:spcBef>
                <a:spcPct val="0"/>
              </a:spcBef>
              <a:spcAft>
                <a:spcPct val="0"/>
              </a:spcAft>
              <a:tabLst>
                <a:tab pos="3127375" algn="l"/>
              </a:tabLst>
              <a:defRPr>
                <a:solidFill>
                  <a:schemeClr val="tx1"/>
                </a:solidFill>
                <a:latin typeface="Arial" pitchFamily="34" charset="0"/>
                <a:cs typeface="Arial" pitchFamily="34" charset="0"/>
              </a:defRPr>
            </a:lvl7pPr>
            <a:lvl8pPr fontAlgn="base">
              <a:spcBef>
                <a:spcPct val="0"/>
              </a:spcBef>
              <a:spcAft>
                <a:spcPct val="0"/>
              </a:spcAft>
              <a:tabLst>
                <a:tab pos="3127375" algn="l"/>
              </a:tabLst>
              <a:defRPr>
                <a:solidFill>
                  <a:schemeClr val="tx1"/>
                </a:solidFill>
                <a:latin typeface="Arial" pitchFamily="34" charset="0"/>
                <a:cs typeface="Arial" pitchFamily="34" charset="0"/>
              </a:defRPr>
            </a:lvl8pPr>
            <a:lvl9pPr fontAlgn="base">
              <a:spcBef>
                <a:spcPct val="0"/>
              </a:spcBef>
              <a:spcAft>
                <a:spcPct val="0"/>
              </a:spcAft>
              <a:tabLst>
                <a:tab pos="3127375"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3127375" algn="l"/>
              </a:tabLst>
            </a:pPr>
            <a:r>
              <a:rPr kumimoji="0" lang="en-US" altLang="en-US" sz="1600" b="1" i="1" u="none" strike="noStrike" cap="none" normalizeH="0" baseline="0" dirty="0">
                <a:ln>
                  <a:noFill/>
                </a:ln>
                <a:solidFill>
                  <a:srgbClr val="000000"/>
                </a:solidFill>
                <a:effectLst/>
                <a:latin typeface="Arial" pitchFamily="34" charset="0"/>
                <a:ea typeface="Calibri" pitchFamily="34" charset="0"/>
                <a:cs typeface="Calibri" pitchFamily="34" charset="0"/>
              </a:rPr>
              <a:t>	</a:t>
            </a:r>
            <a:endParaRPr kumimoji="0" lang="en-GB" alt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27375" algn="l"/>
              </a:tabLst>
            </a:pPr>
            <a:r>
              <a:rPr kumimoji="0" lang="en-US" altLang="en-US" sz="1100" b="0" i="0" u="none" strike="noStrike" cap="none" normalizeH="0" baseline="0" dirty="0">
                <a:ln>
                  <a:noFill/>
                </a:ln>
                <a:solidFill>
                  <a:srgbClr val="000000"/>
                </a:solidFill>
                <a:effectLst/>
                <a:latin typeface="Arial" pitchFamily="34" charset="0"/>
                <a:ea typeface="Calibri" pitchFamily="34" charset="0"/>
                <a:cs typeface="Calibri" pitchFamily="34" charset="0"/>
              </a:rPr>
              <a:t> Discussed</a:t>
            </a:r>
            <a:r>
              <a:rPr kumimoji="0" lang="en-US" altLang="en-US" sz="1100" b="0" i="0" u="none" strike="noStrike" cap="none" normalizeH="0" dirty="0">
                <a:ln>
                  <a:noFill/>
                </a:ln>
                <a:solidFill>
                  <a:srgbClr val="000000"/>
                </a:solidFill>
                <a:effectLst/>
                <a:latin typeface="Arial" pitchFamily="34" charset="0"/>
                <a:ea typeface="Calibri" pitchFamily="34" charset="0"/>
                <a:cs typeface="Calibri" pitchFamily="34" charset="0"/>
              </a:rPr>
              <a:t> and agreed: April 2017 </a:t>
            </a:r>
          </a:p>
          <a:p>
            <a:pPr marL="0" marR="0" lvl="0" indent="0" algn="l" defTabSz="914400" rtl="0" eaLnBrk="0" fontAlgn="base" latinLnBrk="0" hangingPunct="0">
              <a:lnSpc>
                <a:spcPct val="100000"/>
              </a:lnSpc>
              <a:spcBef>
                <a:spcPct val="0"/>
              </a:spcBef>
              <a:spcAft>
                <a:spcPct val="0"/>
              </a:spcAft>
              <a:buClrTx/>
              <a:buSzTx/>
              <a:buFontTx/>
              <a:buNone/>
              <a:tabLst>
                <a:tab pos="3127375" algn="l"/>
              </a:tabLst>
            </a:pPr>
            <a:r>
              <a:rPr lang="en-GB" altLang="en-US" sz="1100" baseline="0" dirty="0">
                <a:solidFill>
                  <a:srgbClr val="000000"/>
                </a:solidFill>
                <a:ea typeface="Calibri" pitchFamily="34" charset="0"/>
                <a:cs typeface="Calibri" pitchFamily="34" charset="0"/>
              </a:rPr>
              <a:t>To</a:t>
            </a:r>
            <a:r>
              <a:rPr lang="en-GB" altLang="en-US" sz="1100" dirty="0">
                <a:solidFill>
                  <a:srgbClr val="000000"/>
                </a:solidFill>
                <a:ea typeface="Calibri" pitchFamily="34" charset="0"/>
                <a:cs typeface="Calibri" pitchFamily="34" charset="0"/>
              </a:rPr>
              <a:t> be reviewed</a:t>
            </a:r>
            <a:r>
              <a:rPr lang="en-GB" altLang="en-US" sz="1100">
                <a:solidFill>
                  <a:srgbClr val="000000"/>
                </a:solidFill>
                <a:ea typeface="Calibri" pitchFamily="34" charset="0"/>
                <a:cs typeface="Calibri" pitchFamily="34" charset="0"/>
              </a:rPr>
              <a:t>: April 2018 </a:t>
            </a:r>
            <a:endParaRPr kumimoji="0" lang="en-US" altLang="en-US" sz="1100" b="0" i="0" u="none" strike="noStrike" cap="none" normalizeH="0" baseline="0" dirty="0">
              <a:ln>
                <a:noFill/>
              </a:ln>
              <a:solidFill>
                <a:srgbClr val="000000"/>
              </a:solidFill>
              <a:effectLst/>
              <a:latin typeface="Arial" pitchFamily="34" charset="0"/>
              <a:ea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27375" algn="l"/>
              </a:tabLst>
            </a:pPr>
            <a:br>
              <a:rPr kumimoji="0" lang="en-US" altLang="en-US" sz="1100" b="0" i="0" u="none" strike="noStrike" cap="none" normalizeH="0" baseline="0" dirty="0">
                <a:ln>
                  <a:noFill/>
                </a:ln>
                <a:solidFill>
                  <a:srgbClr val="000000"/>
                </a:solidFill>
                <a:effectLst/>
                <a:latin typeface="Arial" pitchFamily="34" charset="0"/>
                <a:ea typeface="Calibri" pitchFamily="34" charset="0"/>
                <a:cs typeface="Calibri" pitchFamily="34" charset="0"/>
              </a:rPr>
            </a:br>
            <a:endParaRPr kumimoji="0" lang="en-GB" alt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27375" algn="l"/>
              </a:tabLst>
            </a:pPr>
            <a:endParaRPr kumimoji="0" lang="en-GB" altLang="en-US"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179218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96016" y="520927"/>
            <a:ext cx="8452448" cy="5284337"/>
            <a:chOff x="0" y="0"/>
            <a:chExt cx="10355577" cy="6180366"/>
          </a:xfrm>
        </p:grpSpPr>
        <p:sp>
          <p:nvSpPr>
            <p:cNvPr id="3" name="Rectangle 2"/>
            <p:cNvSpPr/>
            <p:nvPr/>
          </p:nvSpPr>
          <p:spPr>
            <a:xfrm>
              <a:off x="336804" y="35433"/>
              <a:ext cx="1336618" cy="237150"/>
            </a:xfrm>
            <a:prstGeom prst="rect">
              <a:avLst/>
            </a:prstGeom>
            <a:ln>
              <a:noFill/>
            </a:ln>
          </p:spPr>
          <p:txBody>
            <a:bodyPr vert="horz" lIns="0" tIns="0" rIns="0" bIns="0" rtlCol="0">
              <a:noAutofit/>
            </a:bodyPr>
            <a:lstStyle/>
            <a:p>
              <a:pPr marL="6350" indent="-6350">
                <a:lnSpc>
                  <a:spcPct val="107000"/>
                </a:lnSpc>
                <a:spcAft>
                  <a:spcPts val="800"/>
                </a:spcAft>
              </a:pPr>
              <a:r>
                <a:rPr lang="en-US" sz="1400">
                  <a:solidFill>
                    <a:srgbClr val="000000"/>
                  </a:solidFill>
                  <a:effectLst/>
                  <a:latin typeface="Calibri"/>
                  <a:ea typeface="Calibri"/>
                  <a:cs typeface="Calibri"/>
                </a:rPr>
                <a:t>Add fractions </a:t>
              </a:r>
              <a:endParaRPr lang="en-GB" sz="1100">
                <a:solidFill>
                  <a:srgbClr val="000000"/>
                </a:solidFill>
                <a:effectLst/>
                <a:latin typeface="Calibri"/>
                <a:ea typeface="Calibri"/>
                <a:cs typeface="Calibri"/>
              </a:endParaRPr>
            </a:p>
          </p:txBody>
        </p:sp>
        <p:sp>
          <p:nvSpPr>
            <p:cNvPr id="4" name="Rectangle 3"/>
            <p:cNvSpPr/>
            <p:nvPr/>
          </p:nvSpPr>
          <p:spPr>
            <a:xfrm>
              <a:off x="336804" y="253365"/>
              <a:ext cx="53596" cy="237150"/>
            </a:xfrm>
            <a:prstGeom prst="rect">
              <a:avLst/>
            </a:prstGeom>
            <a:ln>
              <a:noFill/>
            </a:ln>
          </p:spPr>
          <p:txBody>
            <a:bodyPr vert="horz" lIns="0" tIns="0" rIns="0" bIns="0" rtlCol="0">
              <a:noAutofit/>
            </a:bodyPr>
            <a:lstStyle/>
            <a:p>
              <a:pPr marL="6350" indent="-6350">
                <a:lnSpc>
                  <a:spcPct val="107000"/>
                </a:lnSpc>
                <a:spcAft>
                  <a:spcPts val="800"/>
                </a:spcAft>
              </a:pPr>
              <a:r>
                <a:rPr lang="en-GB" sz="1400">
                  <a:solidFill>
                    <a:srgbClr val="000000"/>
                  </a:solidFill>
                  <a:effectLst/>
                  <a:latin typeface="Calibri"/>
                  <a:ea typeface="Calibri"/>
                  <a:cs typeface="Calibri"/>
                </a:rPr>
                <a:t> </a:t>
              </a:r>
              <a:endParaRPr lang="en-GB" sz="1100">
                <a:solidFill>
                  <a:srgbClr val="000000"/>
                </a:solidFill>
                <a:effectLst/>
                <a:latin typeface="Calibri"/>
                <a:ea typeface="Calibri"/>
                <a:cs typeface="Calibri"/>
              </a:endParaRPr>
            </a:p>
          </p:txBody>
        </p:sp>
        <p:sp>
          <p:nvSpPr>
            <p:cNvPr id="5" name="Rectangle 4"/>
            <p:cNvSpPr/>
            <p:nvPr/>
          </p:nvSpPr>
          <p:spPr>
            <a:xfrm>
              <a:off x="4818886" y="789432"/>
              <a:ext cx="42143" cy="186477"/>
            </a:xfrm>
            <a:prstGeom prst="rect">
              <a:avLst/>
            </a:prstGeom>
            <a:ln>
              <a:noFill/>
            </a:ln>
          </p:spPr>
          <p:txBody>
            <a:bodyPr vert="horz" lIns="0" tIns="0" rIns="0" bIns="0" rtlCol="0">
              <a:noAutofit/>
            </a:bodyPr>
            <a:lstStyle/>
            <a:p>
              <a:pPr marL="6350" indent="-6350">
                <a:lnSpc>
                  <a:spcPct val="107000"/>
                </a:lnSpc>
                <a:spcAft>
                  <a:spcPts val="800"/>
                </a:spcAft>
              </a:pPr>
              <a:r>
                <a:rPr lang="en-GB" sz="1100">
                  <a:solidFill>
                    <a:srgbClr val="000000"/>
                  </a:solidFill>
                  <a:effectLst/>
                  <a:latin typeface="Calibri"/>
                  <a:ea typeface="Calibri"/>
                  <a:cs typeface="Calibri"/>
                </a:rPr>
                <a:t> </a:t>
              </a:r>
            </a:p>
          </p:txBody>
        </p:sp>
        <p:sp>
          <p:nvSpPr>
            <p:cNvPr id="6" name="Rectangle 5"/>
            <p:cNvSpPr/>
            <p:nvPr/>
          </p:nvSpPr>
          <p:spPr>
            <a:xfrm>
              <a:off x="1866899" y="922020"/>
              <a:ext cx="42144" cy="186477"/>
            </a:xfrm>
            <a:prstGeom prst="rect">
              <a:avLst/>
            </a:prstGeom>
            <a:ln>
              <a:noFill/>
            </a:ln>
          </p:spPr>
          <p:txBody>
            <a:bodyPr vert="horz" lIns="0" tIns="0" rIns="0" bIns="0" rtlCol="0">
              <a:noAutofit/>
            </a:bodyPr>
            <a:lstStyle/>
            <a:p>
              <a:pPr marL="6350" indent="-6350">
                <a:lnSpc>
                  <a:spcPct val="107000"/>
                </a:lnSpc>
                <a:spcAft>
                  <a:spcPts val="800"/>
                </a:spcAft>
              </a:pPr>
              <a:r>
                <a:rPr lang="en-GB" sz="1100">
                  <a:solidFill>
                    <a:srgbClr val="000000"/>
                  </a:solidFill>
                  <a:effectLst/>
                  <a:latin typeface="Calibri"/>
                  <a:ea typeface="Calibri"/>
                  <a:cs typeface="Calibri"/>
                </a:rPr>
                <a:t> </a:t>
              </a:r>
            </a:p>
          </p:txBody>
        </p:sp>
        <p:sp>
          <p:nvSpPr>
            <p:cNvPr id="7" name="Rectangle 6"/>
            <p:cNvSpPr/>
            <p:nvPr/>
          </p:nvSpPr>
          <p:spPr>
            <a:xfrm>
              <a:off x="1866899" y="1092708"/>
              <a:ext cx="42144" cy="186477"/>
            </a:xfrm>
            <a:prstGeom prst="rect">
              <a:avLst/>
            </a:prstGeom>
            <a:ln>
              <a:noFill/>
            </a:ln>
          </p:spPr>
          <p:txBody>
            <a:bodyPr vert="horz" lIns="0" tIns="0" rIns="0" bIns="0" rtlCol="0">
              <a:noAutofit/>
            </a:bodyPr>
            <a:lstStyle/>
            <a:p>
              <a:pPr marL="6350" indent="-6350">
                <a:lnSpc>
                  <a:spcPct val="107000"/>
                </a:lnSpc>
                <a:spcAft>
                  <a:spcPts val="800"/>
                </a:spcAft>
              </a:pPr>
              <a:r>
                <a:rPr lang="en-GB" sz="1100">
                  <a:solidFill>
                    <a:srgbClr val="000000"/>
                  </a:solidFill>
                  <a:effectLst/>
                  <a:latin typeface="Calibri"/>
                  <a:ea typeface="Calibri"/>
                  <a:cs typeface="Calibri"/>
                </a:rPr>
                <a:t> </a:t>
              </a:r>
            </a:p>
          </p:txBody>
        </p:sp>
        <p:sp>
          <p:nvSpPr>
            <p:cNvPr id="8" name="Rectangle 7"/>
            <p:cNvSpPr/>
            <p:nvPr/>
          </p:nvSpPr>
          <p:spPr>
            <a:xfrm>
              <a:off x="4762498" y="3058667"/>
              <a:ext cx="42143" cy="186477"/>
            </a:xfrm>
            <a:prstGeom prst="rect">
              <a:avLst/>
            </a:prstGeom>
            <a:ln>
              <a:noFill/>
            </a:ln>
          </p:spPr>
          <p:txBody>
            <a:bodyPr vert="horz" lIns="0" tIns="0" rIns="0" bIns="0" rtlCol="0">
              <a:noAutofit/>
            </a:bodyPr>
            <a:lstStyle/>
            <a:p>
              <a:pPr marL="6350" indent="-6350">
                <a:lnSpc>
                  <a:spcPct val="107000"/>
                </a:lnSpc>
                <a:spcAft>
                  <a:spcPts val="800"/>
                </a:spcAft>
              </a:pPr>
              <a:r>
                <a:rPr lang="en-GB" sz="1100">
                  <a:solidFill>
                    <a:srgbClr val="000000"/>
                  </a:solidFill>
                  <a:effectLst/>
                  <a:latin typeface="Calibri"/>
                  <a:ea typeface="Calibri"/>
                  <a:cs typeface="Calibri"/>
                </a:rPr>
                <a:t> </a:t>
              </a:r>
            </a:p>
          </p:txBody>
        </p:sp>
        <p:sp>
          <p:nvSpPr>
            <p:cNvPr id="9" name="Rectangle 8"/>
            <p:cNvSpPr/>
            <p:nvPr/>
          </p:nvSpPr>
          <p:spPr>
            <a:xfrm>
              <a:off x="1866899" y="3189730"/>
              <a:ext cx="42144" cy="186477"/>
            </a:xfrm>
            <a:prstGeom prst="rect">
              <a:avLst/>
            </a:prstGeom>
            <a:ln>
              <a:noFill/>
            </a:ln>
          </p:spPr>
          <p:txBody>
            <a:bodyPr vert="horz" lIns="0" tIns="0" rIns="0" bIns="0" rtlCol="0">
              <a:noAutofit/>
            </a:bodyPr>
            <a:lstStyle/>
            <a:p>
              <a:pPr marL="6350" indent="-6350">
                <a:lnSpc>
                  <a:spcPct val="107000"/>
                </a:lnSpc>
                <a:spcAft>
                  <a:spcPts val="800"/>
                </a:spcAft>
              </a:pPr>
              <a:r>
                <a:rPr lang="en-GB" sz="1100">
                  <a:solidFill>
                    <a:srgbClr val="000000"/>
                  </a:solidFill>
                  <a:effectLst/>
                  <a:latin typeface="Calibri"/>
                  <a:ea typeface="Calibri"/>
                  <a:cs typeface="Calibri"/>
                </a:rPr>
                <a:t> </a:t>
              </a:r>
            </a:p>
          </p:txBody>
        </p:sp>
        <p:sp>
          <p:nvSpPr>
            <p:cNvPr id="10" name="Rectangle 9"/>
            <p:cNvSpPr/>
            <p:nvPr/>
          </p:nvSpPr>
          <p:spPr>
            <a:xfrm>
              <a:off x="4637530" y="4162042"/>
              <a:ext cx="42144" cy="186477"/>
            </a:xfrm>
            <a:prstGeom prst="rect">
              <a:avLst/>
            </a:prstGeom>
            <a:ln>
              <a:noFill/>
            </a:ln>
          </p:spPr>
          <p:txBody>
            <a:bodyPr vert="horz" lIns="0" tIns="0" rIns="0" bIns="0" rtlCol="0">
              <a:noAutofit/>
            </a:bodyPr>
            <a:lstStyle/>
            <a:p>
              <a:pPr marL="6350" indent="-6350">
                <a:lnSpc>
                  <a:spcPct val="107000"/>
                </a:lnSpc>
                <a:spcAft>
                  <a:spcPts val="800"/>
                </a:spcAft>
              </a:pPr>
              <a:r>
                <a:rPr lang="en-GB" sz="1100">
                  <a:solidFill>
                    <a:srgbClr val="000000"/>
                  </a:solidFill>
                  <a:effectLst/>
                  <a:latin typeface="Calibri"/>
                  <a:ea typeface="Calibri"/>
                  <a:cs typeface="Calibri"/>
                </a:rPr>
                <a:t> </a:t>
              </a:r>
            </a:p>
          </p:txBody>
        </p:sp>
        <p:sp>
          <p:nvSpPr>
            <p:cNvPr id="11" name="Rectangle 10"/>
            <p:cNvSpPr/>
            <p:nvPr/>
          </p:nvSpPr>
          <p:spPr>
            <a:xfrm>
              <a:off x="3418330" y="4293106"/>
              <a:ext cx="42143" cy="186477"/>
            </a:xfrm>
            <a:prstGeom prst="rect">
              <a:avLst/>
            </a:prstGeom>
            <a:ln>
              <a:noFill/>
            </a:ln>
          </p:spPr>
          <p:txBody>
            <a:bodyPr vert="horz" lIns="0" tIns="0" rIns="0" bIns="0" rtlCol="0">
              <a:noAutofit/>
            </a:bodyPr>
            <a:lstStyle/>
            <a:p>
              <a:pPr marL="6350" indent="-6350">
                <a:lnSpc>
                  <a:spcPct val="107000"/>
                </a:lnSpc>
                <a:spcAft>
                  <a:spcPts val="800"/>
                </a:spcAft>
              </a:pPr>
              <a:r>
                <a:rPr lang="en-GB" sz="1100">
                  <a:solidFill>
                    <a:srgbClr val="000000"/>
                  </a:solidFill>
                  <a:effectLst/>
                  <a:latin typeface="Calibri"/>
                  <a:ea typeface="Calibri"/>
                  <a:cs typeface="Calibri"/>
                </a:rPr>
                <a:t> </a:t>
              </a:r>
            </a:p>
          </p:txBody>
        </p:sp>
        <p:sp>
          <p:nvSpPr>
            <p:cNvPr id="12" name="Rectangle 11"/>
            <p:cNvSpPr/>
            <p:nvPr/>
          </p:nvSpPr>
          <p:spPr>
            <a:xfrm>
              <a:off x="3418330" y="4463794"/>
              <a:ext cx="42143" cy="186477"/>
            </a:xfrm>
            <a:prstGeom prst="rect">
              <a:avLst/>
            </a:prstGeom>
            <a:ln>
              <a:noFill/>
            </a:ln>
          </p:spPr>
          <p:txBody>
            <a:bodyPr vert="horz" lIns="0" tIns="0" rIns="0" bIns="0" rtlCol="0">
              <a:noAutofit/>
            </a:bodyPr>
            <a:lstStyle/>
            <a:p>
              <a:pPr marL="6350" indent="-6350">
                <a:lnSpc>
                  <a:spcPct val="107000"/>
                </a:lnSpc>
                <a:spcAft>
                  <a:spcPts val="800"/>
                </a:spcAft>
              </a:pPr>
              <a:r>
                <a:rPr lang="en-GB" sz="1100">
                  <a:solidFill>
                    <a:srgbClr val="000000"/>
                  </a:solidFill>
                  <a:effectLst/>
                  <a:latin typeface="Calibri"/>
                  <a:ea typeface="Calibri"/>
                  <a:cs typeface="Calibri"/>
                </a:rPr>
                <a:t> </a:t>
              </a:r>
            </a:p>
          </p:txBody>
        </p:sp>
        <p:sp>
          <p:nvSpPr>
            <p:cNvPr id="13" name="Rectangle 12"/>
            <p:cNvSpPr/>
            <p:nvPr/>
          </p:nvSpPr>
          <p:spPr>
            <a:xfrm>
              <a:off x="3418330" y="4634482"/>
              <a:ext cx="42143" cy="186477"/>
            </a:xfrm>
            <a:prstGeom prst="rect">
              <a:avLst/>
            </a:prstGeom>
            <a:ln>
              <a:noFill/>
            </a:ln>
          </p:spPr>
          <p:txBody>
            <a:bodyPr vert="horz" lIns="0" tIns="0" rIns="0" bIns="0" rtlCol="0">
              <a:noAutofit/>
            </a:bodyPr>
            <a:lstStyle/>
            <a:p>
              <a:pPr marL="6350" indent="-6350">
                <a:lnSpc>
                  <a:spcPct val="107000"/>
                </a:lnSpc>
                <a:spcAft>
                  <a:spcPts val="800"/>
                </a:spcAft>
              </a:pPr>
              <a:r>
                <a:rPr lang="en-GB" sz="1100">
                  <a:solidFill>
                    <a:srgbClr val="000000"/>
                  </a:solidFill>
                  <a:effectLst/>
                  <a:latin typeface="Calibri"/>
                  <a:ea typeface="Calibri"/>
                  <a:cs typeface="Calibri"/>
                </a:rPr>
                <a:t> </a:t>
              </a:r>
            </a:p>
          </p:txBody>
        </p:sp>
        <p:sp>
          <p:nvSpPr>
            <p:cNvPr id="14" name="Rectangle 13"/>
            <p:cNvSpPr/>
            <p:nvPr/>
          </p:nvSpPr>
          <p:spPr>
            <a:xfrm>
              <a:off x="4715254" y="5861302"/>
              <a:ext cx="42143" cy="186477"/>
            </a:xfrm>
            <a:prstGeom prst="rect">
              <a:avLst/>
            </a:prstGeom>
            <a:ln>
              <a:noFill/>
            </a:ln>
          </p:spPr>
          <p:txBody>
            <a:bodyPr vert="horz" lIns="0" tIns="0" rIns="0" bIns="0" rtlCol="0">
              <a:noAutofit/>
            </a:bodyPr>
            <a:lstStyle/>
            <a:p>
              <a:pPr marL="6350" indent="-6350">
                <a:lnSpc>
                  <a:spcPct val="107000"/>
                </a:lnSpc>
                <a:spcAft>
                  <a:spcPts val="800"/>
                </a:spcAft>
              </a:pPr>
              <a:r>
                <a:rPr lang="en-GB" sz="1100">
                  <a:solidFill>
                    <a:srgbClr val="000000"/>
                  </a:solidFill>
                  <a:effectLst/>
                  <a:latin typeface="Calibri"/>
                  <a:ea typeface="Calibri"/>
                  <a:cs typeface="Calibri"/>
                </a:rPr>
                <a:t> </a:t>
              </a:r>
            </a:p>
          </p:txBody>
        </p:sp>
        <p:sp>
          <p:nvSpPr>
            <p:cNvPr id="15" name="Rectangle 14"/>
            <p:cNvSpPr/>
            <p:nvPr/>
          </p:nvSpPr>
          <p:spPr>
            <a:xfrm>
              <a:off x="1866899" y="5993889"/>
              <a:ext cx="42144" cy="186477"/>
            </a:xfrm>
            <a:prstGeom prst="rect">
              <a:avLst/>
            </a:prstGeom>
            <a:ln>
              <a:noFill/>
            </a:ln>
          </p:spPr>
          <p:txBody>
            <a:bodyPr vert="horz" lIns="0" tIns="0" rIns="0" bIns="0" rtlCol="0">
              <a:noAutofit/>
            </a:bodyPr>
            <a:lstStyle/>
            <a:p>
              <a:pPr marL="6350" indent="-6350">
                <a:lnSpc>
                  <a:spcPct val="107000"/>
                </a:lnSpc>
                <a:spcAft>
                  <a:spcPts val="800"/>
                </a:spcAft>
              </a:pPr>
              <a:r>
                <a:rPr lang="en-GB" sz="1100">
                  <a:solidFill>
                    <a:srgbClr val="000000"/>
                  </a:solidFill>
                  <a:effectLst/>
                  <a:latin typeface="Calibri"/>
                  <a:ea typeface="Calibri"/>
                  <a:cs typeface="Calibri"/>
                </a:rPr>
                <a:t> </a:t>
              </a:r>
            </a:p>
          </p:txBody>
        </p:sp>
        <p:sp>
          <p:nvSpPr>
            <p:cNvPr id="16" name="Rectangle 15"/>
            <p:cNvSpPr/>
            <p:nvPr/>
          </p:nvSpPr>
          <p:spPr>
            <a:xfrm>
              <a:off x="7898889" y="1380744"/>
              <a:ext cx="42144" cy="186476"/>
            </a:xfrm>
            <a:prstGeom prst="rect">
              <a:avLst/>
            </a:prstGeom>
            <a:ln>
              <a:noFill/>
            </a:ln>
          </p:spPr>
          <p:txBody>
            <a:bodyPr vert="horz" lIns="0" tIns="0" rIns="0" bIns="0" rtlCol="0">
              <a:noAutofit/>
            </a:bodyPr>
            <a:lstStyle/>
            <a:p>
              <a:pPr marL="6350" indent="-6350">
                <a:lnSpc>
                  <a:spcPct val="107000"/>
                </a:lnSpc>
                <a:spcAft>
                  <a:spcPts val="800"/>
                </a:spcAft>
              </a:pPr>
              <a:r>
                <a:rPr lang="en-GB" sz="1100">
                  <a:solidFill>
                    <a:srgbClr val="000000"/>
                  </a:solidFill>
                  <a:effectLst/>
                  <a:latin typeface="Calibri"/>
                  <a:ea typeface="Calibri"/>
                  <a:cs typeface="Calibri"/>
                </a:rPr>
                <a:t> </a:t>
              </a:r>
            </a:p>
          </p:txBody>
        </p:sp>
        <p:sp>
          <p:nvSpPr>
            <p:cNvPr id="17" name="Rectangle 16"/>
            <p:cNvSpPr/>
            <p:nvPr/>
          </p:nvSpPr>
          <p:spPr>
            <a:xfrm>
              <a:off x="8616697" y="40005"/>
              <a:ext cx="136678" cy="269580"/>
            </a:xfrm>
            <a:prstGeom prst="rect">
              <a:avLst/>
            </a:prstGeom>
            <a:ln>
              <a:noFill/>
            </a:ln>
          </p:spPr>
          <p:txBody>
            <a:bodyPr vert="horz" lIns="0" tIns="0" rIns="0" bIns="0" rtlCol="0">
              <a:noAutofit/>
            </a:bodyPr>
            <a:lstStyle/>
            <a:p>
              <a:pPr marL="6350" indent="-6350">
                <a:lnSpc>
                  <a:spcPct val="107000"/>
                </a:lnSpc>
                <a:spcAft>
                  <a:spcPts val="800"/>
                </a:spcAft>
              </a:pPr>
              <a:r>
                <a:rPr lang="en-US" sz="1600" u="sng">
                  <a:solidFill>
                    <a:srgbClr val="000000"/>
                  </a:solidFill>
                  <a:effectLst/>
                  <a:uFill>
                    <a:solidFill>
                      <a:srgbClr val="000000"/>
                    </a:solidFill>
                  </a:uFill>
                  <a:latin typeface="Calibri"/>
                  <a:ea typeface="Calibri"/>
                  <a:cs typeface="Calibri"/>
                </a:rPr>
                <a:t>1</a:t>
              </a:r>
              <a:endParaRPr lang="en-GB" sz="1100">
                <a:solidFill>
                  <a:srgbClr val="000000"/>
                </a:solidFill>
                <a:effectLst/>
                <a:latin typeface="Calibri"/>
                <a:ea typeface="Calibri"/>
                <a:cs typeface="Calibri"/>
              </a:endParaRPr>
            </a:p>
          </p:txBody>
        </p:sp>
        <p:sp>
          <p:nvSpPr>
            <p:cNvPr id="18" name="Rectangle 17"/>
            <p:cNvSpPr/>
            <p:nvPr/>
          </p:nvSpPr>
          <p:spPr>
            <a:xfrm>
              <a:off x="8718804" y="40005"/>
              <a:ext cx="121733" cy="269580"/>
            </a:xfrm>
            <a:prstGeom prst="rect">
              <a:avLst/>
            </a:prstGeom>
            <a:ln>
              <a:noFill/>
            </a:ln>
          </p:spPr>
          <p:txBody>
            <a:bodyPr vert="horz" lIns="0" tIns="0" rIns="0" bIns="0" rtlCol="0">
              <a:noAutofit/>
            </a:bodyPr>
            <a:lstStyle/>
            <a:p>
              <a:pPr marL="6350" indent="-6350">
                <a:lnSpc>
                  <a:spcPct val="107000"/>
                </a:lnSpc>
                <a:spcAft>
                  <a:spcPts val="800"/>
                </a:spcAft>
              </a:pPr>
              <a:r>
                <a:rPr lang="en-US" sz="1600">
                  <a:solidFill>
                    <a:srgbClr val="000000"/>
                  </a:solidFill>
                  <a:effectLst/>
                  <a:latin typeface="Calibri"/>
                  <a:ea typeface="Calibri"/>
                  <a:cs typeface="Calibri"/>
                </a:rPr>
                <a:t>  </a:t>
              </a:r>
              <a:endParaRPr lang="en-GB" sz="1100">
                <a:solidFill>
                  <a:srgbClr val="000000"/>
                </a:solidFill>
                <a:effectLst/>
                <a:latin typeface="Calibri"/>
                <a:ea typeface="Calibri"/>
                <a:cs typeface="Calibri"/>
              </a:endParaRPr>
            </a:p>
          </p:txBody>
        </p:sp>
        <p:sp>
          <p:nvSpPr>
            <p:cNvPr id="19" name="Rectangle 18"/>
            <p:cNvSpPr/>
            <p:nvPr/>
          </p:nvSpPr>
          <p:spPr>
            <a:xfrm>
              <a:off x="8810244" y="40005"/>
              <a:ext cx="134251" cy="269580"/>
            </a:xfrm>
            <a:prstGeom prst="rect">
              <a:avLst/>
            </a:prstGeom>
            <a:ln>
              <a:noFill/>
            </a:ln>
          </p:spPr>
          <p:txBody>
            <a:bodyPr vert="horz" lIns="0" tIns="0" rIns="0" bIns="0" rtlCol="0">
              <a:noAutofit/>
            </a:bodyPr>
            <a:lstStyle/>
            <a:p>
              <a:pPr marL="6350" indent="-6350">
                <a:lnSpc>
                  <a:spcPct val="107000"/>
                </a:lnSpc>
                <a:spcAft>
                  <a:spcPts val="800"/>
                </a:spcAft>
              </a:pPr>
              <a:r>
                <a:rPr lang="en-US" sz="1600">
                  <a:solidFill>
                    <a:srgbClr val="000000"/>
                  </a:solidFill>
                  <a:effectLst/>
                  <a:latin typeface="Calibri"/>
                  <a:ea typeface="Calibri"/>
                  <a:cs typeface="Calibri"/>
                </a:rPr>
                <a:t>+</a:t>
              </a:r>
              <a:endParaRPr lang="en-GB" sz="1100">
                <a:solidFill>
                  <a:srgbClr val="000000"/>
                </a:solidFill>
                <a:effectLst/>
                <a:latin typeface="Calibri"/>
                <a:ea typeface="Calibri"/>
                <a:cs typeface="Calibri"/>
              </a:endParaRPr>
            </a:p>
          </p:txBody>
        </p:sp>
        <p:sp>
          <p:nvSpPr>
            <p:cNvPr id="20" name="Rectangle 19"/>
            <p:cNvSpPr/>
            <p:nvPr/>
          </p:nvSpPr>
          <p:spPr>
            <a:xfrm>
              <a:off x="8910828" y="40005"/>
              <a:ext cx="123760" cy="269580"/>
            </a:xfrm>
            <a:prstGeom prst="rect">
              <a:avLst/>
            </a:prstGeom>
            <a:ln>
              <a:noFill/>
            </a:ln>
          </p:spPr>
          <p:txBody>
            <a:bodyPr vert="horz" lIns="0" tIns="0" rIns="0" bIns="0" rtlCol="0">
              <a:noAutofit/>
            </a:bodyPr>
            <a:lstStyle/>
            <a:p>
              <a:pPr marL="6350" indent="-6350">
                <a:lnSpc>
                  <a:spcPct val="107000"/>
                </a:lnSpc>
                <a:spcAft>
                  <a:spcPts val="800"/>
                </a:spcAft>
              </a:pPr>
              <a:r>
                <a:rPr lang="en-US" sz="1600">
                  <a:solidFill>
                    <a:srgbClr val="000000"/>
                  </a:solidFill>
                  <a:effectLst/>
                  <a:latin typeface="Calibri"/>
                  <a:ea typeface="Calibri"/>
                  <a:cs typeface="Calibri"/>
                </a:rPr>
                <a:t>  </a:t>
              </a:r>
              <a:endParaRPr lang="en-GB" sz="1100">
                <a:solidFill>
                  <a:srgbClr val="000000"/>
                </a:solidFill>
                <a:effectLst/>
                <a:latin typeface="Calibri"/>
                <a:ea typeface="Calibri"/>
                <a:cs typeface="Calibri"/>
              </a:endParaRPr>
            </a:p>
          </p:txBody>
        </p:sp>
        <p:sp>
          <p:nvSpPr>
            <p:cNvPr id="21" name="Rectangle 20"/>
            <p:cNvSpPr/>
            <p:nvPr/>
          </p:nvSpPr>
          <p:spPr>
            <a:xfrm>
              <a:off x="9003792" y="40005"/>
              <a:ext cx="136678" cy="269580"/>
            </a:xfrm>
            <a:prstGeom prst="rect">
              <a:avLst/>
            </a:prstGeom>
            <a:ln>
              <a:noFill/>
            </a:ln>
          </p:spPr>
          <p:txBody>
            <a:bodyPr vert="horz" lIns="0" tIns="0" rIns="0" bIns="0" rtlCol="0">
              <a:noAutofit/>
            </a:bodyPr>
            <a:lstStyle/>
            <a:p>
              <a:pPr marL="6350" indent="-6350">
                <a:lnSpc>
                  <a:spcPct val="107000"/>
                </a:lnSpc>
                <a:spcAft>
                  <a:spcPts val="800"/>
                </a:spcAft>
              </a:pPr>
              <a:r>
                <a:rPr lang="en-US" sz="1600" u="sng">
                  <a:solidFill>
                    <a:srgbClr val="000000"/>
                  </a:solidFill>
                  <a:effectLst/>
                  <a:uFill>
                    <a:solidFill>
                      <a:srgbClr val="000000"/>
                    </a:solidFill>
                  </a:uFill>
                  <a:latin typeface="Calibri"/>
                  <a:ea typeface="Calibri"/>
                  <a:cs typeface="Calibri"/>
                </a:rPr>
                <a:t>1</a:t>
              </a:r>
              <a:endParaRPr lang="en-GB" sz="1100">
                <a:solidFill>
                  <a:srgbClr val="000000"/>
                </a:solidFill>
                <a:effectLst/>
                <a:latin typeface="Calibri"/>
                <a:ea typeface="Calibri"/>
                <a:cs typeface="Calibri"/>
              </a:endParaRPr>
            </a:p>
          </p:txBody>
        </p:sp>
        <p:sp>
          <p:nvSpPr>
            <p:cNvPr id="22" name="Rectangle 21"/>
            <p:cNvSpPr/>
            <p:nvPr/>
          </p:nvSpPr>
          <p:spPr>
            <a:xfrm>
              <a:off x="9105901" y="40005"/>
              <a:ext cx="121733" cy="269580"/>
            </a:xfrm>
            <a:prstGeom prst="rect">
              <a:avLst/>
            </a:prstGeom>
            <a:ln>
              <a:noFill/>
            </a:ln>
          </p:spPr>
          <p:txBody>
            <a:bodyPr vert="horz" lIns="0" tIns="0" rIns="0" bIns="0" rtlCol="0">
              <a:noAutofit/>
            </a:bodyPr>
            <a:lstStyle/>
            <a:p>
              <a:pPr marL="6350" indent="-6350">
                <a:lnSpc>
                  <a:spcPct val="107000"/>
                </a:lnSpc>
                <a:spcAft>
                  <a:spcPts val="800"/>
                </a:spcAft>
              </a:pPr>
              <a:r>
                <a:rPr lang="en-US" sz="1600">
                  <a:solidFill>
                    <a:srgbClr val="000000"/>
                  </a:solidFill>
                  <a:effectLst/>
                  <a:latin typeface="Calibri"/>
                  <a:ea typeface="Calibri"/>
                  <a:cs typeface="Calibri"/>
                </a:rPr>
                <a:t>  </a:t>
              </a:r>
              <a:endParaRPr lang="en-GB" sz="1100">
                <a:solidFill>
                  <a:srgbClr val="000000"/>
                </a:solidFill>
                <a:effectLst/>
                <a:latin typeface="Calibri"/>
                <a:ea typeface="Calibri"/>
                <a:cs typeface="Calibri"/>
              </a:endParaRPr>
            </a:p>
          </p:txBody>
        </p:sp>
        <p:sp>
          <p:nvSpPr>
            <p:cNvPr id="23" name="Rectangle 22"/>
            <p:cNvSpPr/>
            <p:nvPr/>
          </p:nvSpPr>
          <p:spPr>
            <a:xfrm>
              <a:off x="9198864" y="40005"/>
              <a:ext cx="134251" cy="269580"/>
            </a:xfrm>
            <a:prstGeom prst="rect">
              <a:avLst/>
            </a:prstGeom>
            <a:ln>
              <a:noFill/>
            </a:ln>
          </p:spPr>
          <p:txBody>
            <a:bodyPr vert="horz" lIns="0" tIns="0" rIns="0" bIns="0" rtlCol="0">
              <a:noAutofit/>
            </a:bodyPr>
            <a:lstStyle/>
            <a:p>
              <a:pPr marL="6350" indent="-6350">
                <a:lnSpc>
                  <a:spcPct val="107000"/>
                </a:lnSpc>
                <a:spcAft>
                  <a:spcPts val="800"/>
                </a:spcAft>
              </a:pPr>
              <a:r>
                <a:rPr lang="en-US" sz="1600">
                  <a:solidFill>
                    <a:srgbClr val="000000"/>
                  </a:solidFill>
                  <a:effectLst/>
                  <a:latin typeface="Calibri"/>
                  <a:ea typeface="Calibri"/>
                  <a:cs typeface="Calibri"/>
                </a:rPr>
                <a:t>=</a:t>
              </a:r>
              <a:endParaRPr lang="en-GB" sz="1100">
                <a:solidFill>
                  <a:srgbClr val="000000"/>
                </a:solidFill>
                <a:effectLst/>
                <a:latin typeface="Calibri"/>
                <a:ea typeface="Calibri"/>
                <a:cs typeface="Calibri"/>
              </a:endParaRPr>
            </a:p>
          </p:txBody>
        </p:sp>
        <p:sp>
          <p:nvSpPr>
            <p:cNvPr id="24" name="Rectangle 23"/>
            <p:cNvSpPr/>
            <p:nvPr/>
          </p:nvSpPr>
          <p:spPr>
            <a:xfrm>
              <a:off x="9299449" y="40005"/>
              <a:ext cx="60925" cy="269580"/>
            </a:xfrm>
            <a:prstGeom prst="rect">
              <a:avLst/>
            </a:prstGeom>
            <a:ln>
              <a:noFill/>
            </a:ln>
          </p:spPr>
          <p:txBody>
            <a:bodyPr vert="horz" lIns="0" tIns="0" rIns="0" bIns="0" rtlCol="0">
              <a:noAutofit/>
            </a:bodyPr>
            <a:lstStyle/>
            <a:p>
              <a:pPr marL="6350" indent="-6350">
                <a:lnSpc>
                  <a:spcPct val="107000"/>
                </a:lnSpc>
                <a:spcAft>
                  <a:spcPts val="800"/>
                </a:spcAft>
              </a:pPr>
              <a:r>
                <a:rPr lang="en-GB" sz="1600">
                  <a:solidFill>
                    <a:srgbClr val="000000"/>
                  </a:solidFill>
                  <a:effectLst/>
                  <a:latin typeface="Calibri"/>
                  <a:ea typeface="Calibri"/>
                  <a:cs typeface="Calibri"/>
                </a:rPr>
                <a:t> </a:t>
              </a:r>
              <a:endParaRPr lang="en-GB" sz="1100">
                <a:solidFill>
                  <a:srgbClr val="000000"/>
                </a:solidFill>
                <a:effectLst/>
                <a:latin typeface="Calibri"/>
                <a:ea typeface="Calibri"/>
                <a:cs typeface="Calibri"/>
              </a:endParaRPr>
            </a:p>
          </p:txBody>
        </p:sp>
        <p:sp>
          <p:nvSpPr>
            <p:cNvPr id="25" name="Rectangle 24"/>
            <p:cNvSpPr/>
            <p:nvPr/>
          </p:nvSpPr>
          <p:spPr>
            <a:xfrm>
              <a:off x="8616697" y="288417"/>
              <a:ext cx="136678" cy="269580"/>
            </a:xfrm>
            <a:prstGeom prst="rect">
              <a:avLst/>
            </a:prstGeom>
            <a:ln>
              <a:noFill/>
            </a:ln>
          </p:spPr>
          <p:txBody>
            <a:bodyPr vert="horz" lIns="0" tIns="0" rIns="0" bIns="0" rtlCol="0">
              <a:noAutofit/>
            </a:bodyPr>
            <a:lstStyle/>
            <a:p>
              <a:pPr marL="6350" indent="-6350">
                <a:lnSpc>
                  <a:spcPct val="107000"/>
                </a:lnSpc>
                <a:spcAft>
                  <a:spcPts val="800"/>
                </a:spcAft>
              </a:pPr>
              <a:r>
                <a:rPr lang="en-US" sz="1600">
                  <a:solidFill>
                    <a:srgbClr val="000000"/>
                  </a:solidFill>
                  <a:effectLst/>
                  <a:latin typeface="Calibri"/>
                  <a:ea typeface="Calibri"/>
                  <a:cs typeface="Calibri"/>
                </a:rPr>
                <a:t>4</a:t>
              </a:r>
              <a:endParaRPr lang="en-GB" sz="1100">
                <a:solidFill>
                  <a:srgbClr val="000000"/>
                </a:solidFill>
                <a:effectLst/>
                <a:latin typeface="Calibri"/>
                <a:ea typeface="Calibri"/>
                <a:cs typeface="Calibri"/>
              </a:endParaRPr>
            </a:p>
          </p:txBody>
        </p:sp>
        <p:sp>
          <p:nvSpPr>
            <p:cNvPr id="26" name="Rectangle 25"/>
            <p:cNvSpPr/>
            <p:nvPr/>
          </p:nvSpPr>
          <p:spPr>
            <a:xfrm>
              <a:off x="8718805" y="288417"/>
              <a:ext cx="563599" cy="269580"/>
            </a:xfrm>
            <a:prstGeom prst="rect">
              <a:avLst/>
            </a:prstGeom>
            <a:ln>
              <a:noFill/>
            </a:ln>
          </p:spPr>
          <p:txBody>
            <a:bodyPr vert="horz" lIns="0" tIns="0" rIns="0" bIns="0" rtlCol="0">
              <a:noAutofit/>
            </a:bodyPr>
            <a:lstStyle/>
            <a:p>
              <a:pPr marL="6350" indent="-6350">
                <a:lnSpc>
                  <a:spcPct val="107000"/>
                </a:lnSpc>
                <a:spcAft>
                  <a:spcPts val="800"/>
                </a:spcAft>
              </a:pPr>
              <a:r>
                <a:rPr lang="en-US" sz="1600">
                  <a:solidFill>
                    <a:srgbClr val="000000"/>
                  </a:solidFill>
                  <a:effectLst/>
                  <a:latin typeface="Calibri"/>
                  <a:ea typeface="Calibri"/>
                  <a:cs typeface="Calibri"/>
                </a:rPr>
                <a:t>      3 </a:t>
              </a:r>
              <a:endParaRPr lang="en-GB" sz="1100">
                <a:solidFill>
                  <a:srgbClr val="000000"/>
                </a:solidFill>
                <a:effectLst/>
                <a:latin typeface="Calibri"/>
                <a:ea typeface="Calibri"/>
                <a:cs typeface="Calibri"/>
              </a:endParaRPr>
            </a:p>
          </p:txBody>
        </p:sp>
        <p:sp>
          <p:nvSpPr>
            <p:cNvPr id="27" name="Rectangle 26"/>
            <p:cNvSpPr/>
            <p:nvPr/>
          </p:nvSpPr>
          <p:spPr>
            <a:xfrm>
              <a:off x="8616697" y="536829"/>
              <a:ext cx="60925" cy="269580"/>
            </a:xfrm>
            <a:prstGeom prst="rect">
              <a:avLst/>
            </a:prstGeom>
            <a:ln>
              <a:noFill/>
            </a:ln>
          </p:spPr>
          <p:txBody>
            <a:bodyPr vert="horz" lIns="0" tIns="0" rIns="0" bIns="0" rtlCol="0">
              <a:noAutofit/>
            </a:bodyPr>
            <a:lstStyle/>
            <a:p>
              <a:pPr marL="6350" indent="-6350">
                <a:lnSpc>
                  <a:spcPct val="107000"/>
                </a:lnSpc>
                <a:spcAft>
                  <a:spcPts val="800"/>
                </a:spcAft>
              </a:pPr>
              <a:r>
                <a:rPr lang="en-GB" sz="1600">
                  <a:solidFill>
                    <a:srgbClr val="000000"/>
                  </a:solidFill>
                  <a:effectLst/>
                  <a:latin typeface="Calibri"/>
                  <a:ea typeface="Calibri"/>
                  <a:cs typeface="Calibri"/>
                </a:rPr>
                <a:t> </a:t>
              </a:r>
              <a:endParaRPr lang="en-GB" sz="1100">
                <a:solidFill>
                  <a:srgbClr val="000000"/>
                </a:solidFill>
                <a:effectLst/>
                <a:latin typeface="Calibri"/>
                <a:ea typeface="Calibri"/>
                <a:cs typeface="Calibri"/>
              </a:endParaRPr>
            </a:p>
          </p:txBody>
        </p:sp>
        <p:sp>
          <p:nvSpPr>
            <p:cNvPr id="28" name="Rectangle 27"/>
            <p:cNvSpPr/>
            <p:nvPr/>
          </p:nvSpPr>
          <p:spPr>
            <a:xfrm>
              <a:off x="9396970" y="785241"/>
              <a:ext cx="60925" cy="269580"/>
            </a:xfrm>
            <a:prstGeom prst="rect">
              <a:avLst/>
            </a:prstGeom>
            <a:ln>
              <a:noFill/>
            </a:ln>
          </p:spPr>
          <p:txBody>
            <a:bodyPr vert="horz" lIns="0" tIns="0" rIns="0" bIns="0" rtlCol="0">
              <a:noAutofit/>
            </a:bodyPr>
            <a:lstStyle/>
            <a:p>
              <a:pPr marL="6350" indent="-6350">
                <a:lnSpc>
                  <a:spcPct val="107000"/>
                </a:lnSpc>
                <a:spcAft>
                  <a:spcPts val="800"/>
                </a:spcAft>
              </a:pPr>
              <a:r>
                <a:rPr lang="en-GB" sz="1600">
                  <a:solidFill>
                    <a:srgbClr val="000000"/>
                  </a:solidFill>
                  <a:effectLst/>
                  <a:latin typeface="Calibri"/>
                  <a:ea typeface="Calibri"/>
                  <a:cs typeface="Calibri"/>
                </a:rPr>
                <a:t> </a:t>
              </a:r>
              <a:endParaRPr lang="en-GB" sz="1100">
                <a:solidFill>
                  <a:srgbClr val="000000"/>
                </a:solidFill>
                <a:effectLst/>
                <a:latin typeface="Calibri"/>
                <a:ea typeface="Calibri"/>
                <a:cs typeface="Calibri"/>
              </a:endParaRPr>
            </a:p>
          </p:txBody>
        </p:sp>
        <p:sp>
          <p:nvSpPr>
            <p:cNvPr id="29" name="Rectangle 28"/>
            <p:cNvSpPr/>
            <p:nvPr/>
          </p:nvSpPr>
          <p:spPr>
            <a:xfrm>
              <a:off x="9102838" y="785241"/>
              <a:ext cx="392068" cy="269580"/>
            </a:xfrm>
            <a:prstGeom prst="rect">
              <a:avLst/>
            </a:prstGeom>
            <a:ln>
              <a:noFill/>
            </a:ln>
          </p:spPr>
          <p:txBody>
            <a:bodyPr vert="horz" lIns="0" tIns="0" rIns="0" bIns="0" rtlCol="0">
              <a:noAutofit/>
            </a:bodyPr>
            <a:lstStyle/>
            <a:p>
              <a:pPr marL="6350" indent="-6350">
                <a:lnSpc>
                  <a:spcPct val="107000"/>
                </a:lnSpc>
                <a:spcAft>
                  <a:spcPts val="800"/>
                </a:spcAft>
              </a:pPr>
              <a:r>
                <a:rPr lang="en-US" sz="1600" u="sng">
                  <a:solidFill>
                    <a:srgbClr val="000000"/>
                  </a:solidFill>
                  <a:effectLst/>
                  <a:uFill>
                    <a:solidFill>
                      <a:srgbClr val="000000"/>
                    </a:solidFill>
                  </a:uFill>
                  <a:latin typeface="Calibri"/>
                  <a:ea typeface="Calibri"/>
                  <a:cs typeface="Calibri"/>
                </a:rPr>
                <a:t>1x4</a:t>
              </a:r>
              <a:endParaRPr lang="en-GB" sz="1100">
                <a:solidFill>
                  <a:srgbClr val="000000"/>
                </a:solidFill>
                <a:effectLst/>
                <a:latin typeface="Calibri"/>
                <a:ea typeface="Calibri"/>
                <a:cs typeface="Calibri"/>
              </a:endParaRPr>
            </a:p>
          </p:txBody>
        </p:sp>
        <p:sp>
          <p:nvSpPr>
            <p:cNvPr id="30" name="Rectangle 29"/>
            <p:cNvSpPr/>
            <p:nvPr/>
          </p:nvSpPr>
          <p:spPr>
            <a:xfrm>
              <a:off x="8909305" y="785241"/>
              <a:ext cx="257517" cy="269580"/>
            </a:xfrm>
            <a:prstGeom prst="rect">
              <a:avLst/>
            </a:prstGeom>
            <a:ln>
              <a:noFill/>
            </a:ln>
          </p:spPr>
          <p:txBody>
            <a:bodyPr vert="horz" lIns="0" tIns="0" rIns="0" bIns="0" rtlCol="0">
              <a:noAutofit/>
            </a:bodyPr>
            <a:lstStyle/>
            <a:p>
              <a:pPr marL="6350" indent="-6350">
                <a:lnSpc>
                  <a:spcPct val="107000"/>
                </a:lnSpc>
                <a:spcAft>
                  <a:spcPts val="800"/>
                </a:spcAft>
              </a:pPr>
              <a:r>
                <a:rPr lang="en-US" sz="1600">
                  <a:solidFill>
                    <a:srgbClr val="000000"/>
                  </a:solidFill>
                  <a:effectLst/>
                  <a:latin typeface="Calibri"/>
                  <a:ea typeface="Calibri"/>
                  <a:cs typeface="Calibri"/>
                </a:rPr>
                <a:t> + </a:t>
              </a:r>
              <a:endParaRPr lang="en-GB" sz="1100">
                <a:solidFill>
                  <a:srgbClr val="000000"/>
                </a:solidFill>
                <a:effectLst/>
                <a:latin typeface="Calibri"/>
                <a:ea typeface="Calibri"/>
                <a:cs typeface="Calibri"/>
              </a:endParaRPr>
            </a:p>
          </p:txBody>
        </p:sp>
        <p:sp>
          <p:nvSpPr>
            <p:cNvPr id="31" name="Rectangle 30"/>
            <p:cNvSpPr/>
            <p:nvPr/>
          </p:nvSpPr>
          <p:spPr>
            <a:xfrm>
              <a:off x="8718805" y="785241"/>
              <a:ext cx="254239" cy="269580"/>
            </a:xfrm>
            <a:prstGeom prst="rect">
              <a:avLst/>
            </a:prstGeom>
            <a:ln>
              <a:noFill/>
            </a:ln>
          </p:spPr>
          <p:txBody>
            <a:bodyPr vert="horz" lIns="0" tIns="0" rIns="0" bIns="0" rtlCol="0">
              <a:noAutofit/>
            </a:bodyPr>
            <a:lstStyle/>
            <a:p>
              <a:pPr marL="6350" indent="-6350">
                <a:lnSpc>
                  <a:spcPct val="107000"/>
                </a:lnSpc>
                <a:spcAft>
                  <a:spcPts val="800"/>
                </a:spcAft>
              </a:pPr>
              <a:r>
                <a:rPr lang="en-US" sz="1600" u="sng">
                  <a:solidFill>
                    <a:srgbClr val="000000"/>
                  </a:solidFill>
                  <a:effectLst/>
                  <a:uFill>
                    <a:solidFill>
                      <a:srgbClr val="000000"/>
                    </a:solidFill>
                  </a:uFill>
                  <a:latin typeface="Calibri"/>
                  <a:ea typeface="Calibri"/>
                  <a:cs typeface="Calibri"/>
                </a:rPr>
                <a:t>x3</a:t>
              </a:r>
              <a:endParaRPr lang="en-GB" sz="1100">
                <a:solidFill>
                  <a:srgbClr val="000000"/>
                </a:solidFill>
                <a:effectLst/>
                <a:latin typeface="Calibri"/>
                <a:ea typeface="Calibri"/>
                <a:cs typeface="Calibri"/>
              </a:endParaRPr>
            </a:p>
          </p:txBody>
        </p:sp>
        <p:sp>
          <p:nvSpPr>
            <p:cNvPr id="32" name="Rectangle 31"/>
            <p:cNvSpPr/>
            <p:nvPr/>
          </p:nvSpPr>
          <p:spPr>
            <a:xfrm>
              <a:off x="8616697" y="785241"/>
              <a:ext cx="136678" cy="269580"/>
            </a:xfrm>
            <a:prstGeom prst="rect">
              <a:avLst/>
            </a:prstGeom>
            <a:ln>
              <a:noFill/>
            </a:ln>
          </p:spPr>
          <p:txBody>
            <a:bodyPr vert="horz" lIns="0" tIns="0" rIns="0" bIns="0" rtlCol="0">
              <a:noAutofit/>
            </a:bodyPr>
            <a:lstStyle/>
            <a:p>
              <a:pPr marL="6350" indent="-6350">
                <a:lnSpc>
                  <a:spcPct val="107000"/>
                </a:lnSpc>
                <a:spcAft>
                  <a:spcPts val="800"/>
                </a:spcAft>
              </a:pPr>
              <a:r>
                <a:rPr lang="en-US" sz="1600" u="sng">
                  <a:solidFill>
                    <a:srgbClr val="000000"/>
                  </a:solidFill>
                  <a:effectLst/>
                  <a:uFill>
                    <a:solidFill>
                      <a:srgbClr val="000000"/>
                    </a:solidFill>
                  </a:uFill>
                  <a:latin typeface="Calibri"/>
                  <a:ea typeface="Calibri"/>
                  <a:cs typeface="Calibri"/>
                </a:rPr>
                <a:t>1</a:t>
              </a:r>
              <a:endParaRPr lang="en-GB" sz="1100">
                <a:solidFill>
                  <a:srgbClr val="000000"/>
                </a:solidFill>
                <a:effectLst/>
                <a:latin typeface="Calibri"/>
                <a:ea typeface="Calibri"/>
                <a:cs typeface="Calibri"/>
              </a:endParaRPr>
            </a:p>
          </p:txBody>
        </p:sp>
        <p:sp>
          <p:nvSpPr>
            <p:cNvPr id="33" name="Rectangle 32"/>
            <p:cNvSpPr/>
            <p:nvPr/>
          </p:nvSpPr>
          <p:spPr>
            <a:xfrm>
              <a:off x="8616697" y="1033653"/>
              <a:ext cx="136678" cy="269580"/>
            </a:xfrm>
            <a:prstGeom prst="rect">
              <a:avLst/>
            </a:prstGeom>
            <a:ln>
              <a:noFill/>
            </a:ln>
          </p:spPr>
          <p:txBody>
            <a:bodyPr vert="horz" lIns="0" tIns="0" rIns="0" bIns="0" rtlCol="0">
              <a:noAutofit/>
            </a:bodyPr>
            <a:lstStyle/>
            <a:p>
              <a:pPr marL="6350" indent="-6350">
                <a:lnSpc>
                  <a:spcPct val="107000"/>
                </a:lnSpc>
                <a:spcAft>
                  <a:spcPts val="800"/>
                </a:spcAft>
              </a:pPr>
              <a:r>
                <a:rPr lang="en-US" sz="1600">
                  <a:solidFill>
                    <a:srgbClr val="000000"/>
                  </a:solidFill>
                  <a:effectLst/>
                  <a:latin typeface="Calibri"/>
                  <a:ea typeface="Calibri"/>
                  <a:cs typeface="Calibri"/>
                </a:rPr>
                <a:t>4</a:t>
              </a:r>
              <a:endParaRPr lang="en-GB" sz="1100">
                <a:solidFill>
                  <a:srgbClr val="000000"/>
                </a:solidFill>
                <a:effectLst/>
                <a:latin typeface="Calibri"/>
                <a:ea typeface="Calibri"/>
                <a:cs typeface="Calibri"/>
              </a:endParaRPr>
            </a:p>
          </p:txBody>
        </p:sp>
        <p:sp>
          <p:nvSpPr>
            <p:cNvPr id="34" name="Rectangle 33"/>
            <p:cNvSpPr/>
            <p:nvPr/>
          </p:nvSpPr>
          <p:spPr>
            <a:xfrm>
              <a:off x="8718805" y="1033653"/>
              <a:ext cx="1011549" cy="269580"/>
            </a:xfrm>
            <a:prstGeom prst="rect">
              <a:avLst/>
            </a:prstGeom>
            <a:ln>
              <a:noFill/>
            </a:ln>
          </p:spPr>
          <p:txBody>
            <a:bodyPr vert="horz" lIns="0" tIns="0" rIns="0" bIns="0" rtlCol="0">
              <a:noAutofit/>
            </a:bodyPr>
            <a:lstStyle/>
            <a:p>
              <a:pPr marL="6350" indent="-6350">
                <a:lnSpc>
                  <a:spcPct val="107000"/>
                </a:lnSpc>
                <a:spcAft>
                  <a:spcPts val="800"/>
                </a:spcAft>
              </a:pPr>
              <a:r>
                <a:rPr lang="en-US" sz="1600">
                  <a:solidFill>
                    <a:srgbClr val="000000"/>
                  </a:solidFill>
                  <a:effectLst/>
                  <a:latin typeface="Calibri"/>
                  <a:ea typeface="Calibri"/>
                  <a:cs typeface="Calibri"/>
                </a:rPr>
                <a:t>x3     3x4 </a:t>
              </a:r>
              <a:endParaRPr lang="en-GB" sz="1100">
                <a:solidFill>
                  <a:srgbClr val="000000"/>
                </a:solidFill>
                <a:effectLst/>
                <a:latin typeface="Calibri"/>
                <a:ea typeface="Calibri"/>
                <a:cs typeface="Calibri"/>
              </a:endParaRPr>
            </a:p>
          </p:txBody>
        </p:sp>
        <p:sp>
          <p:nvSpPr>
            <p:cNvPr id="35" name="Rectangle 34"/>
            <p:cNvSpPr/>
            <p:nvPr/>
          </p:nvSpPr>
          <p:spPr>
            <a:xfrm>
              <a:off x="8616697" y="1280541"/>
              <a:ext cx="60925" cy="269580"/>
            </a:xfrm>
            <a:prstGeom prst="rect">
              <a:avLst/>
            </a:prstGeom>
            <a:ln>
              <a:noFill/>
            </a:ln>
          </p:spPr>
          <p:txBody>
            <a:bodyPr vert="horz" lIns="0" tIns="0" rIns="0" bIns="0" rtlCol="0">
              <a:noAutofit/>
            </a:bodyPr>
            <a:lstStyle/>
            <a:p>
              <a:pPr marL="6350" indent="-6350">
                <a:lnSpc>
                  <a:spcPct val="107000"/>
                </a:lnSpc>
                <a:spcAft>
                  <a:spcPts val="800"/>
                </a:spcAft>
              </a:pPr>
              <a:r>
                <a:rPr lang="en-GB" sz="1600">
                  <a:solidFill>
                    <a:srgbClr val="000000"/>
                  </a:solidFill>
                  <a:effectLst/>
                  <a:latin typeface="Calibri"/>
                  <a:ea typeface="Calibri"/>
                  <a:cs typeface="Calibri"/>
                </a:rPr>
                <a:t> </a:t>
              </a:r>
              <a:endParaRPr lang="en-GB" sz="1100">
                <a:solidFill>
                  <a:srgbClr val="000000"/>
                </a:solidFill>
                <a:effectLst/>
                <a:latin typeface="Calibri"/>
                <a:ea typeface="Calibri"/>
                <a:cs typeface="Calibri"/>
              </a:endParaRPr>
            </a:p>
          </p:txBody>
        </p:sp>
        <p:sp>
          <p:nvSpPr>
            <p:cNvPr id="36" name="Rectangle 35"/>
            <p:cNvSpPr/>
            <p:nvPr/>
          </p:nvSpPr>
          <p:spPr>
            <a:xfrm>
              <a:off x="9483919" y="1528953"/>
              <a:ext cx="136678" cy="269581"/>
            </a:xfrm>
            <a:prstGeom prst="rect">
              <a:avLst/>
            </a:prstGeom>
            <a:ln>
              <a:noFill/>
            </a:ln>
          </p:spPr>
          <p:txBody>
            <a:bodyPr vert="horz" lIns="0" tIns="0" rIns="0" bIns="0" rtlCol="0">
              <a:noAutofit/>
            </a:bodyPr>
            <a:lstStyle/>
            <a:p>
              <a:pPr marL="6350" indent="-6350">
                <a:lnSpc>
                  <a:spcPct val="107000"/>
                </a:lnSpc>
                <a:spcAft>
                  <a:spcPts val="800"/>
                </a:spcAft>
              </a:pPr>
              <a:r>
                <a:rPr lang="en-US" sz="1600" u="sng">
                  <a:solidFill>
                    <a:srgbClr val="000000"/>
                  </a:solidFill>
                  <a:effectLst/>
                  <a:uFill>
                    <a:solidFill>
                      <a:srgbClr val="000000"/>
                    </a:solidFill>
                  </a:uFill>
                  <a:latin typeface="Calibri"/>
                  <a:ea typeface="Calibri"/>
                  <a:cs typeface="Calibri"/>
                </a:rPr>
                <a:t>7</a:t>
              </a:r>
              <a:endParaRPr lang="en-GB" sz="1100">
                <a:solidFill>
                  <a:srgbClr val="000000"/>
                </a:solidFill>
                <a:effectLst/>
                <a:latin typeface="Calibri"/>
                <a:ea typeface="Calibri"/>
                <a:cs typeface="Calibri"/>
              </a:endParaRPr>
            </a:p>
          </p:txBody>
        </p:sp>
        <p:sp>
          <p:nvSpPr>
            <p:cNvPr id="37" name="Rectangle 36"/>
            <p:cNvSpPr/>
            <p:nvPr/>
          </p:nvSpPr>
          <p:spPr>
            <a:xfrm>
              <a:off x="9151687" y="1528953"/>
              <a:ext cx="439959" cy="269581"/>
            </a:xfrm>
            <a:prstGeom prst="rect">
              <a:avLst/>
            </a:prstGeom>
            <a:ln>
              <a:noFill/>
            </a:ln>
          </p:spPr>
          <p:txBody>
            <a:bodyPr vert="horz" lIns="0" tIns="0" rIns="0" bIns="0" rtlCol="0">
              <a:noAutofit/>
            </a:bodyPr>
            <a:lstStyle/>
            <a:p>
              <a:pPr marL="6350" indent="-6350">
                <a:lnSpc>
                  <a:spcPct val="107000"/>
                </a:lnSpc>
                <a:spcAft>
                  <a:spcPts val="800"/>
                </a:spcAft>
              </a:pPr>
              <a:r>
                <a:rPr lang="en-US" sz="1600">
                  <a:solidFill>
                    <a:srgbClr val="000000"/>
                  </a:solidFill>
                  <a:effectLst/>
                  <a:latin typeface="Calibri"/>
                  <a:ea typeface="Calibri"/>
                  <a:cs typeface="Calibri"/>
                </a:rPr>
                <a:t>   =  </a:t>
              </a:r>
              <a:endParaRPr lang="en-GB" sz="1100">
                <a:solidFill>
                  <a:srgbClr val="000000"/>
                </a:solidFill>
                <a:effectLst/>
                <a:latin typeface="Calibri"/>
                <a:ea typeface="Calibri"/>
                <a:cs typeface="Calibri"/>
              </a:endParaRPr>
            </a:p>
          </p:txBody>
        </p:sp>
        <p:sp>
          <p:nvSpPr>
            <p:cNvPr id="38" name="Rectangle 37"/>
            <p:cNvSpPr/>
            <p:nvPr/>
          </p:nvSpPr>
          <p:spPr>
            <a:xfrm>
              <a:off x="9049546" y="1528953"/>
              <a:ext cx="136678" cy="269581"/>
            </a:xfrm>
            <a:prstGeom prst="rect">
              <a:avLst/>
            </a:prstGeom>
            <a:ln>
              <a:noFill/>
            </a:ln>
          </p:spPr>
          <p:txBody>
            <a:bodyPr vert="horz" lIns="0" tIns="0" rIns="0" bIns="0" rtlCol="0">
              <a:noAutofit/>
            </a:bodyPr>
            <a:lstStyle/>
            <a:p>
              <a:pPr marL="6350" indent="-6350">
                <a:lnSpc>
                  <a:spcPct val="107000"/>
                </a:lnSpc>
                <a:spcAft>
                  <a:spcPts val="800"/>
                </a:spcAft>
              </a:pPr>
              <a:r>
                <a:rPr lang="en-US" sz="1600" u="sng">
                  <a:solidFill>
                    <a:srgbClr val="000000"/>
                  </a:solidFill>
                  <a:effectLst/>
                  <a:uFill>
                    <a:solidFill>
                      <a:srgbClr val="000000"/>
                    </a:solidFill>
                  </a:uFill>
                  <a:latin typeface="Calibri"/>
                  <a:ea typeface="Calibri"/>
                  <a:cs typeface="Calibri"/>
                </a:rPr>
                <a:t>4</a:t>
              </a:r>
              <a:endParaRPr lang="en-GB" sz="1100">
                <a:solidFill>
                  <a:srgbClr val="000000"/>
                </a:solidFill>
                <a:effectLst/>
                <a:latin typeface="Calibri"/>
                <a:ea typeface="Calibri"/>
                <a:cs typeface="Calibri"/>
              </a:endParaRPr>
            </a:p>
          </p:txBody>
        </p:sp>
        <p:sp>
          <p:nvSpPr>
            <p:cNvPr id="39" name="Rectangle 38"/>
            <p:cNvSpPr/>
            <p:nvPr/>
          </p:nvSpPr>
          <p:spPr>
            <a:xfrm>
              <a:off x="8718838" y="1528953"/>
              <a:ext cx="439959" cy="269581"/>
            </a:xfrm>
            <a:prstGeom prst="rect">
              <a:avLst/>
            </a:prstGeom>
            <a:ln>
              <a:noFill/>
            </a:ln>
          </p:spPr>
          <p:txBody>
            <a:bodyPr vert="horz" lIns="0" tIns="0" rIns="0" bIns="0" rtlCol="0">
              <a:noAutofit/>
            </a:bodyPr>
            <a:lstStyle/>
            <a:p>
              <a:pPr marL="6350" indent="-6350">
                <a:lnSpc>
                  <a:spcPct val="107000"/>
                </a:lnSpc>
                <a:spcAft>
                  <a:spcPts val="800"/>
                </a:spcAft>
              </a:pPr>
              <a:r>
                <a:rPr lang="en-US" sz="1600">
                  <a:solidFill>
                    <a:srgbClr val="000000"/>
                  </a:solidFill>
                  <a:effectLst/>
                  <a:latin typeface="Calibri"/>
                  <a:ea typeface="Calibri"/>
                  <a:cs typeface="Calibri"/>
                </a:rPr>
                <a:t>   +  </a:t>
              </a:r>
              <a:endParaRPr lang="en-GB" sz="1100">
                <a:solidFill>
                  <a:srgbClr val="000000"/>
                </a:solidFill>
                <a:effectLst/>
                <a:latin typeface="Calibri"/>
                <a:ea typeface="Calibri"/>
                <a:cs typeface="Calibri"/>
              </a:endParaRPr>
            </a:p>
          </p:txBody>
        </p:sp>
        <p:sp>
          <p:nvSpPr>
            <p:cNvPr id="40" name="Rectangle 39"/>
            <p:cNvSpPr/>
            <p:nvPr/>
          </p:nvSpPr>
          <p:spPr>
            <a:xfrm>
              <a:off x="9586060" y="1528953"/>
              <a:ext cx="60926" cy="269581"/>
            </a:xfrm>
            <a:prstGeom prst="rect">
              <a:avLst/>
            </a:prstGeom>
            <a:ln>
              <a:noFill/>
            </a:ln>
          </p:spPr>
          <p:txBody>
            <a:bodyPr vert="horz" lIns="0" tIns="0" rIns="0" bIns="0" rtlCol="0">
              <a:noAutofit/>
            </a:bodyPr>
            <a:lstStyle/>
            <a:p>
              <a:pPr marL="6350" indent="-6350">
                <a:lnSpc>
                  <a:spcPct val="107000"/>
                </a:lnSpc>
                <a:spcAft>
                  <a:spcPts val="800"/>
                </a:spcAft>
              </a:pPr>
              <a:r>
                <a:rPr lang="en-GB" sz="1600">
                  <a:solidFill>
                    <a:srgbClr val="000000"/>
                  </a:solidFill>
                  <a:effectLst/>
                  <a:latin typeface="Calibri"/>
                  <a:ea typeface="Calibri"/>
                  <a:cs typeface="Calibri"/>
                </a:rPr>
                <a:t> </a:t>
              </a:r>
              <a:endParaRPr lang="en-GB" sz="1100">
                <a:solidFill>
                  <a:srgbClr val="000000"/>
                </a:solidFill>
                <a:effectLst/>
                <a:latin typeface="Calibri"/>
                <a:ea typeface="Calibri"/>
                <a:cs typeface="Calibri"/>
              </a:endParaRPr>
            </a:p>
          </p:txBody>
        </p:sp>
        <p:sp>
          <p:nvSpPr>
            <p:cNvPr id="41" name="Rectangle 40"/>
            <p:cNvSpPr/>
            <p:nvPr/>
          </p:nvSpPr>
          <p:spPr>
            <a:xfrm>
              <a:off x="8616697" y="1528953"/>
              <a:ext cx="136678" cy="269581"/>
            </a:xfrm>
            <a:prstGeom prst="rect">
              <a:avLst/>
            </a:prstGeom>
            <a:ln>
              <a:noFill/>
            </a:ln>
          </p:spPr>
          <p:txBody>
            <a:bodyPr vert="horz" lIns="0" tIns="0" rIns="0" bIns="0" rtlCol="0">
              <a:noAutofit/>
            </a:bodyPr>
            <a:lstStyle/>
            <a:p>
              <a:pPr marL="6350" indent="-6350">
                <a:lnSpc>
                  <a:spcPct val="107000"/>
                </a:lnSpc>
                <a:spcAft>
                  <a:spcPts val="800"/>
                </a:spcAft>
              </a:pPr>
              <a:r>
                <a:rPr lang="en-US" sz="1600" u="sng">
                  <a:solidFill>
                    <a:srgbClr val="000000"/>
                  </a:solidFill>
                  <a:effectLst/>
                  <a:uFill>
                    <a:solidFill>
                      <a:srgbClr val="000000"/>
                    </a:solidFill>
                  </a:uFill>
                  <a:latin typeface="Calibri"/>
                  <a:ea typeface="Calibri"/>
                  <a:cs typeface="Calibri"/>
                </a:rPr>
                <a:t>3</a:t>
              </a:r>
              <a:endParaRPr lang="en-GB" sz="1100">
                <a:solidFill>
                  <a:srgbClr val="000000"/>
                </a:solidFill>
                <a:effectLst/>
                <a:latin typeface="Calibri"/>
                <a:ea typeface="Calibri"/>
                <a:cs typeface="Calibri"/>
              </a:endParaRPr>
            </a:p>
          </p:txBody>
        </p:sp>
        <p:sp>
          <p:nvSpPr>
            <p:cNvPr id="42" name="Rectangle 41"/>
            <p:cNvSpPr/>
            <p:nvPr/>
          </p:nvSpPr>
          <p:spPr>
            <a:xfrm>
              <a:off x="8616697" y="1777364"/>
              <a:ext cx="272481" cy="269581"/>
            </a:xfrm>
            <a:prstGeom prst="rect">
              <a:avLst/>
            </a:prstGeom>
            <a:ln>
              <a:noFill/>
            </a:ln>
          </p:spPr>
          <p:txBody>
            <a:bodyPr vert="horz" lIns="0" tIns="0" rIns="0" bIns="0" rtlCol="0">
              <a:noAutofit/>
            </a:bodyPr>
            <a:lstStyle/>
            <a:p>
              <a:pPr marL="6350" indent="-6350">
                <a:lnSpc>
                  <a:spcPct val="107000"/>
                </a:lnSpc>
                <a:spcAft>
                  <a:spcPts val="800"/>
                </a:spcAft>
              </a:pPr>
              <a:r>
                <a:rPr lang="en-US" sz="1600">
                  <a:solidFill>
                    <a:srgbClr val="000000"/>
                  </a:solidFill>
                  <a:effectLst/>
                  <a:latin typeface="Calibri"/>
                  <a:ea typeface="Calibri"/>
                  <a:cs typeface="Calibri"/>
                </a:rPr>
                <a:t>12</a:t>
              </a:r>
              <a:endParaRPr lang="en-GB" sz="1100">
                <a:solidFill>
                  <a:srgbClr val="000000"/>
                </a:solidFill>
                <a:effectLst/>
                <a:latin typeface="Calibri"/>
                <a:ea typeface="Calibri"/>
                <a:cs typeface="Calibri"/>
              </a:endParaRPr>
            </a:p>
          </p:txBody>
        </p:sp>
        <p:sp>
          <p:nvSpPr>
            <p:cNvPr id="43" name="Rectangle 42"/>
            <p:cNvSpPr/>
            <p:nvPr/>
          </p:nvSpPr>
          <p:spPr>
            <a:xfrm>
              <a:off x="9441179" y="1777364"/>
              <a:ext cx="274508" cy="269581"/>
            </a:xfrm>
            <a:prstGeom prst="rect">
              <a:avLst/>
            </a:prstGeom>
            <a:ln>
              <a:noFill/>
            </a:ln>
          </p:spPr>
          <p:txBody>
            <a:bodyPr vert="horz" lIns="0" tIns="0" rIns="0" bIns="0" rtlCol="0">
              <a:noAutofit/>
            </a:bodyPr>
            <a:lstStyle/>
            <a:p>
              <a:pPr marL="6350" indent="-6350">
                <a:lnSpc>
                  <a:spcPct val="107000"/>
                </a:lnSpc>
                <a:spcAft>
                  <a:spcPts val="800"/>
                </a:spcAft>
              </a:pPr>
              <a:r>
                <a:rPr lang="en-US" sz="1600">
                  <a:solidFill>
                    <a:srgbClr val="000000"/>
                  </a:solidFill>
                  <a:effectLst/>
                  <a:latin typeface="Calibri"/>
                  <a:ea typeface="Calibri"/>
                  <a:cs typeface="Calibri"/>
                </a:rPr>
                <a:t>12</a:t>
              </a:r>
              <a:endParaRPr lang="en-GB" sz="1100">
                <a:solidFill>
                  <a:srgbClr val="000000"/>
                </a:solidFill>
                <a:effectLst/>
                <a:latin typeface="Calibri"/>
                <a:ea typeface="Calibri"/>
                <a:cs typeface="Calibri"/>
              </a:endParaRPr>
            </a:p>
          </p:txBody>
        </p:sp>
        <p:sp>
          <p:nvSpPr>
            <p:cNvPr id="44" name="Rectangle 43"/>
            <p:cNvSpPr/>
            <p:nvPr/>
          </p:nvSpPr>
          <p:spPr>
            <a:xfrm>
              <a:off x="8820913" y="1777364"/>
              <a:ext cx="825071" cy="269581"/>
            </a:xfrm>
            <a:prstGeom prst="rect">
              <a:avLst/>
            </a:prstGeom>
            <a:ln>
              <a:noFill/>
            </a:ln>
          </p:spPr>
          <p:txBody>
            <a:bodyPr vert="horz" lIns="0" tIns="0" rIns="0" bIns="0" rtlCol="0">
              <a:noAutofit/>
            </a:bodyPr>
            <a:lstStyle/>
            <a:p>
              <a:pPr marL="6350" indent="-6350">
                <a:lnSpc>
                  <a:spcPct val="107000"/>
                </a:lnSpc>
                <a:spcAft>
                  <a:spcPts val="800"/>
                </a:spcAft>
              </a:pPr>
              <a:r>
                <a:rPr lang="en-US" sz="1600" dirty="0">
                  <a:solidFill>
                    <a:srgbClr val="000000"/>
                  </a:solidFill>
                  <a:effectLst/>
                  <a:latin typeface="Calibri"/>
                  <a:ea typeface="Calibri"/>
                  <a:cs typeface="Calibri"/>
                </a:rPr>
                <a:t>    12     </a:t>
              </a:r>
              <a:endParaRPr lang="en-GB" sz="1100" dirty="0">
                <a:solidFill>
                  <a:srgbClr val="000000"/>
                </a:solidFill>
                <a:effectLst/>
                <a:latin typeface="Calibri"/>
                <a:ea typeface="Calibri"/>
                <a:cs typeface="Calibri"/>
              </a:endParaRPr>
            </a:p>
          </p:txBody>
        </p:sp>
        <p:sp>
          <p:nvSpPr>
            <p:cNvPr id="45" name="Rectangle 44"/>
            <p:cNvSpPr/>
            <p:nvPr/>
          </p:nvSpPr>
          <p:spPr>
            <a:xfrm>
              <a:off x="9646921" y="1700783"/>
              <a:ext cx="91617" cy="405384"/>
            </a:xfrm>
            <a:prstGeom prst="rect">
              <a:avLst/>
            </a:prstGeom>
            <a:ln>
              <a:noFill/>
            </a:ln>
          </p:spPr>
          <p:txBody>
            <a:bodyPr vert="horz" lIns="0" tIns="0" rIns="0" bIns="0" rtlCol="0">
              <a:noAutofit/>
            </a:bodyPr>
            <a:lstStyle/>
            <a:p>
              <a:pPr marL="6350" indent="-6350">
                <a:lnSpc>
                  <a:spcPct val="107000"/>
                </a:lnSpc>
                <a:spcAft>
                  <a:spcPts val="800"/>
                </a:spcAft>
              </a:pPr>
              <a:r>
                <a:rPr lang="en-GB" sz="2400">
                  <a:solidFill>
                    <a:srgbClr val="000000"/>
                  </a:solidFill>
                  <a:effectLst/>
                  <a:latin typeface="Calibri"/>
                  <a:ea typeface="Calibri"/>
                  <a:cs typeface="Calibri"/>
                </a:rPr>
                <a:t> </a:t>
              </a:r>
              <a:endParaRPr lang="en-GB" sz="1100">
                <a:solidFill>
                  <a:srgbClr val="000000"/>
                </a:solidFill>
                <a:effectLst/>
                <a:latin typeface="Calibri"/>
                <a:ea typeface="Calibri"/>
                <a:cs typeface="Calibri"/>
              </a:endParaRPr>
            </a:p>
          </p:txBody>
        </p:sp>
        <p:sp>
          <p:nvSpPr>
            <p:cNvPr id="46" name="Rectangle 45"/>
            <p:cNvSpPr/>
            <p:nvPr/>
          </p:nvSpPr>
          <p:spPr>
            <a:xfrm>
              <a:off x="8616697" y="2046731"/>
              <a:ext cx="91617" cy="405384"/>
            </a:xfrm>
            <a:prstGeom prst="rect">
              <a:avLst/>
            </a:prstGeom>
            <a:ln>
              <a:noFill/>
            </a:ln>
          </p:spPr>
          <p:txBody>
            <a:bodyPr vert="horz" lIns="0" tIns="0" rIns="0" bIns="0" rtlCol="0">
              <a:noAutofit/>
            </a:bodyPr>
            <a:lstStyle/>
            <a:p>
              <a:pPr marL="6350" indent="-6350">
                <a:lnSpc>
                  <a:spcPct val="107000"/>
                </a:lnSpc>
                <a:spcAft>
                  <a:spcPts val="800"/>
                </a:spcAft>
              </a:pPr>
              <a:r>
                <a:rPr lang="en-GB" sz="2400">
                  <a:solidFill>
                    <a:srgbClr val="000000"/>
                  </a:solidFill>
                  <a:effectLst/>
                  <a:latin typeface="Calibri"/>
                  <a:ea typeface="Calibri"/>
                  <a:cs typeface="Calibri"/>
                </a:rPr>
                <a:t> </a:t>
              </a:r>
              <a:endParaRPr lang="en-GB" sz="1100">
                <a:solidFill>
                  <a:srgbClr val="000000"/>
                </a:solidFill>
                <a:effectLst/>
                <a:latin typeface="Calibri"/>
                <a:ea typeface="Calibri"/>
                <a:cs typeface="Calibri"/>
              </a:endParaRPr>
            </a:p>
          </p:txBody>
        </p:sp>
        <p:sp>
          <p:nvSpPr>
            <p:cNvPr id="47" name="Rectangle 46"/>
            <p:cNvSpPr/>
            <p:nvPr/>
          </p:nvSpPr>
          <p:spPr>
            <a:xfrm>
              <a:off x="8616697" y="2393060"/>
              <a:ext cx="53596" cy="237150"/>
            </a:xfrm>
            <a:prstGeom prst="rect">
              <a:avLst/>
            </a:prstGeom>
            <a:ln>
              <a:noFill/>
            </a:ln>
          </p:spPr>
          <p:txBody>
            <a:bodyPr vert="horz" lIns="0" tIns="0" rIns="0" bIns="0" rtlCol="0">
              <a:noAutofit/>
            </a:bodyPr>
            <a:lstStyle/>
            <a:p>
              <a:pPr marL="6350" indent="-6350">
                <a:lnSpc>
                  <a:spcPct val="107000"/>
                </a:lnSpc>
                <a:spcAft>
                  <a:spcPts val="800"/>
                </a:spcAft>
              </a:pPr>
              <a:r>
                <a:rPr lang="en-GB" sz="1400">
                  <a:solidFill>
                    <a:srgbClr val="000000"/>
                  </a:solidFill>
                  <a:effectLst/>
                  <a:latin typeface="Calibri"/>
                  <a:ea typeface="Calibri"/>
                  <a:cs typeface="Calibri"/>
                </a:rPr>
                <a:t> </a:t>
              </a:r>
              <a:endParaRPr lang="en-GB" sz="1100">
                <a:solidFill>
                  <a:srgbClr val="000000"/>
                </a:solidFill>
                <a:effectLst/>
                <a:latin typeface="Calibri"/>
                <a:ea typeface="Calibri"/>
                <a:cs typeface="Calibri"/>
              </a:endParaRPr>
            </a:p>
          </p:txBody>
        </p:sp>
        <p:sp>
          <p:nvSpPr>
            <p:cNvPr id="48" name="Shape 78109"/>
            <p:cNvSpPr/>
            <p:nvPr/>
          </p:nvSpPr>
          <p:spPr>
            <a:xfrm>
              <a:off x="265176" y="0"/>
              <a:ext cx="9144" cy="6138672"/>
            </a:xfrm>
            <a:custGeom>
              <a:avLst/>
              <a:gdLst/>
              <a:ahLst/>
              <a:cxnLst/>
              <a:rect l="0" t="0" r="0" b="0"/>
              <a:pathLst>
                <a:path w="9144" h="6138672">
                  <a:moveTo>
                    <a:pt x="0" y="0"/>
                  </a:moveTo>
                  <a:lnTo>
                    <a:pt x="9144" y="0"/>
                  </a:lnTo>
                  <a:lnTo>
                    <a:pt x="9144" y="6138672"/>
                  </a:lnTo>
                  <a:lnTo>
                    <a:pt x="0" y="6138672"/>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GB"/>
            </a:p>
          </p:txBody>
        </p:sp>
        <p:sp>
          <p:nvSpPr>
            <p:cNvPr id="49" name="Shape 78110"/>
            <p:cNvSpPr/>
            <p:nvPr/>
          </p:nvSpPr>
          <p:spPr>
            <a:xfrm>
              <a:off x="265176" y="6138672"/>
              <a:ext cx="9144" cy="9144"/>
            </a:xfrm>
            <a:custGeom>
              <a:avLst/>
              <a:gdLst/>
              <a:ahLst/>
              <a:cxnLst/>
              <a:rect l="0" t="0" r="0" b="0"/>
              <a:pathLst>
                <a:path w="9144" h="9144">
                  <a:moveTo>
                    <a:pt x="0" y="0"/>
                  </a:moveTo>
                  <a:lnTo>
                    <a:pt x="9144" y="0"/>
                  </a:lnTo>
                  <a:lnTo>
                    <a:pt x="9144" y="9144"/>
                  </a:lnTo>
                  <a:lnTo>
                    <a:pt x="0" y="9144"/>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GB"/>
            </a:p>
          </p:txBody>
        </p:sp>
        <p:sp>
          <p:nvSpPr>
            <p:cNvPr id="50" name="Shape 78111"/>
            <p:cNvSpPr/>
            <p:nvPr/>
          </p:nvSpPr>
          <p:spPr>
            <a:xfrm>
              <a:off x="271272" y="6138672"/>
              <a:ext cx="1524000" cy="9144"/>
            </a:xfrm>
            <a:custGeom>
              <a:avLst/>
              <a:gdLst/>
              <a:ahLst/>
              <a:cxnLst/>
              <a:rect l="0" t="0" r="0" b="0"/>
              <a:pathLst>
                <a:path w="1524000" h="9144">
                  <a:moveTo>
                    <a:pt x="0" y="0"/>
                  </a:moveTo>
                  <a:lnTo>
                    <a:pt x="1524000" y="0"/>
                  </a:lnTo>
                  <a:lnTo>
                    <a:pt x="1524000" y="9144"/>
                  </a:lnTo>
                  <a:lnTo>
                    <a:pt x="0" y="9144"/>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GB"/>
            </a:p>
          </p:txBody>
        </p:sp>
        <p:sp>
          <p:nvSpPr>
            <p:cNvPr id="51" name="Shape 78112"/>
            <p:cNvSpPr/>
            <p:nvPr/>
          </p:nvSpPr>
          <p:spPr>
            <a:xfrm>
              <a:off x="1795269" y="0"/>
              <a:ext cx="9144" cy="6138672"/>
            </a:xfrm>
            <a:custGeom>
              <a:avLst/>
              <a:gdLst/>
              <a:ahLst/>
              <a:cxnLst/>
              <a:rect l="0" t="0" r="0" b="0"/>
              <a:pathLst>
                <a:path w="9144" h="6138672">
                  <a:moveTo>
                    <a:pt x="0" y="0"/>
                  </a:moveTo>
                  <a:lnTo>
                    <a:pt x="9144" y="0"/>
                  </a:lnTo>
                  <a:lnTo>
                    <a:pt x="9144" y="6138672"/>
                  </a:lnTo>
                  <a:lnTo>
                    <a:pt x="0" y="6138672"/>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GB"/>
            </a:p>
          </p:txBody>
        </p:sp>
        <p:sp>
          <p:nvSpPr>
            <p:cNvPr id="52" name="Shape 78113"/>
            <p:cNvSpPr/>
            <p:nvPr/>
          </p:nvSpPr>
          <p:spPr>
            <a:xfrm>
              <a:off x="1795269" y="6138672"/>
              <a:ext cx="9144" cy="9144"/>
            </a:xfrm>
            <a:custGeom>
              <a:avLst/>
              <a:gdLst/>
              <a:ahLst/>
              <a:cxnLst/>
              <a:rect l="0" t="0" r="0" b="0"/>
              <a:pathLst>
                <a:path w="9144" h="9144">
                  <a:moveTo>
                    <a:pt x="0" y="0"/>
                  </a:moveTo>
                  <a:lnTo>
                    <a:pt x="9144" y="0"/>
                  </a:lnTo>
                  <a:lnTo>
                    <a:pt x="9144" y="9144"/>
                  </a:lnTo>
                  <a:lnTo>
                    <a:pt x="0" y="9144"/>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GB"/>
            </a:p>
          </p:txBody>
        </p:sp>
        <p:sp>
          <p:nvSpPr>
            <p:cNvPr id="53" name="Shape 78114"/>
            <p:cNvSpPr/>
            <p:nvPr/>
          </p:nvSpPr>
          <p:spPr>
            <a:xfrm>
              <a:off x="1801365" y="6138672"/>
              <a:ext cx="3233928" cy="9144"/>
            </a:xfrm>
            <a:custGeom>
              <a:avLst/>
              <a:gdLst/>
              <a:ahLst/>
              <a:cxnLst/>
              <a:rect l="0" t="0" r="0" b="0"/>
              <a:pathLst>
                <a:path w="3233928" h="9144">
                  <a:moveTo>
                    <a:pt x="0" y="0"/>
                  </a:moveTo>
                  <a:lnTo>
                    <a:pt x="3233928" y="0"/>
                  </a:lnTo>
                  <a:lnTo>
                    <a:pt x="3233928" y="9144"/>
                  </a:lnTo>
                  <a:lnTo>
                    <a:pt x="0" y="9144"/>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GB"/>
            </a:p>
          </p:txBody>
        </p:sp>
        <p:sp>
          <p:nvSpPr>
            <p:cNvPr id="54" name="Shape 78115"/>
            <p:cNvSpPr/>
            <p:nvPr/>
          </p:nvSpPr>
          <p:spPr>
            <a:xfrm>
              <a:off x="5035293" y="0"/>
              <a:ext cx="9144" cy="6138672"/>
            </a:xfrm>
            <a:custGeom>
              <a:avLst/>
              <a:gdLst/>
              <a:ahLst/>
              <a:cxnLst/>
              <a:rect l="0" t="0" r="0" b="0"/>
              <a:pathLst>
                <a:path w="9144" h="6138672">
                  <a:moveTo>
                    <a:pt x="0" y="0"/>
                  </a:moveTo>
                  <a:lnTo>
                    <a:pt x="9144" y="0"/>
                  </a:lnTo>
                  <a:lnTo>
                    <a:pt x="9144" y="6138672"/>
                  </a:lnTo>
                  <a:lnTo>
                    <a:pt x="0" y="6138672"/>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GB"/>
            </a:p>
          </p:txBody>
        </p:sp>
        <p:sp>
          <p:nvSpPr>
            <p:cNvPr id="55" name="Shape 78116"/>
            <p:cNvSpPr/>
            <p:nvPr/>
          </p:nvSpPr>
          <p:spPr>
            <a:xfrm>
              <a:off x="5035293" y="6138672"/>
              <a:ext cx="9144" cy="9144"/>
            </a:xfrm>
            <a:custGeom>
              <a:avLst/>
              <a:gdLst/>
              <a:ahLst/>
              <a:cxnLst/>
              <a:rect l="0" t="0" r="0" b="0"/>
              <a:pathLst>
                <a:path w="9144" h="9144">
                  <a:moveTo>
                    <a:pt x="0" y="0"/>
                  </a:moveTo>
                  <a:lnTo>
                    <a:pt x="9144" y="0"/>
                  </a:lnTo>
                  <a:lnTo>
                    <a:pt x="9144" y="9144"/>
                  </a:lnTo>
                  <a:lnTo>
                    <a:pt x="0" y="9144"/>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GB"/>
            </a:p>
          </p:txBody>
        </p:sp>
        <p:sp>
          <p:nvSpPr>
            <p:cNvPr id="56" name="Shape 78117"/>
            <p:cNvSpPr/>
            <p:nvPr/>
          </p:nvSpPr>
          <p:spPr>
            <a:xfrm>
              <a:off x="5041389" y="6138672"/>
              <a:ext cx="3502153" cy="9144"/>
            </a:xfrm>
            <a:custGeom>
              <a:avLst/>
              <a:gdLst/>
              <a:ahLst/>
              <a:cxnLst/>
              <a:rect l="0" t="0" r="0" b="0"/>
              <a:pathLst>
                <a:path w="3502153" h="9144">
                  <a:moveTo>
                    <a:pt x="0" y="0"/>
                  </a:moveTo>
                  <a:lnTo>
                    <a:pt x="3502153" y="0"/>
                  </a:lnTo>
                  <a:lnTo>
                    <a:pt x="3502153" y="9144"/>
                  </a:lnTo>
                  <a:lnTo>
                    <a:pt x="0" y="9144"/>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GB"/>
            </a:p>
          </p:txBody>
        </p:sp>
        <p:sp>
          <p:nvSpPr>
            <p:cNvPr id="57" name="Shape 78118"/>
            <p:cNvSpPr/>
            <p:nvPr/>
          </p:nvSpPr>
          <p:spPr>
            <a:xfrm>
              <a:off x="8543541" y="0"/>
              <a:ext cx="9144" cy="6138672"/>
            </a:xfrm>
            <a:custGeom>
              <a:avLst/>
              <a:gdLst/>
              <a:ahLst/>
              <a:cxnLst/>
              <a:rect l="0" t="0" r="0" b="0"/>
              <a:pathLst>
                <a:path w="9144" h="6138672">
                  <a:moveTo>
                    <a:pt x="0" y="0"/>
                  </a:moveTo>
                  <a:lnTo>
                    <a:pt x="9144" y="0"/>
                  </a:lnTo>
                  <a:lnTo>
                    <a:pt x="9144" y="6138672"/>
                  </a:lnTo>
                  <a:lnTo>
                    <a:pt x="0" y="6138672"/>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GB"/>
            </a:p>
          </p:txBody>
        </p:sp>
        <p:sp>
          <p:nvSpPr>
            <p:cNvPr id="58" name="Shape 78119"/>
            <p:cNvSpPr/>
            <p:nvPr/>
          </p:nvSpPr>
          <p:spPr>
            <a:xfrm>
              <a:off x="8543541" y="6138672"/>
              <a:ext cx="9144" cy="9144"/>
            </a:xfrm>
            <a:custGeom>
              <a:avLst/>
              <a:gdLst/>
              <a:ahLst/>
              <a:cxnLst/>
              <a:rect l="0" t="0" r="0" b="0"/>
              <a:pathLst>
                <a:path w="9144" h="9144">
                  <a:moveTo>
                    <a:pt x="0" y="0"/>
                  </a:moveTo>
                  <a:lnTo>
                    <a:pt x="9144" y="0"/>
                  </a:lnTo>
                  <a:lnTo>
                    <a:pt x="9144" y="9144"/>
                  </a:lnTo>
                  <a:lnTo>
                    <a:pt x="0" y="9144"/>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GB"/>
            </a:p>
          </p:txBody>
        </p:sp>
        <p:sp>
          <p:nvSpPr>
            <p:cNvPr id="59" name="Shape 78120"/>
            <p:cNvSpPr/>
            <p:nvPr/>
          </p:nvSpPr>
          <p:spPr>
            <a:xfrm>
              <a:off x="8549637" y="6138672"/>
              <a:ext cx="1796796" cy="9144"/>
            </a:xfrm>
            <a:custGeom>
              <a:avLst/>
              <a:gdLst/>
              <a:ahLst/>
              <a:cxnLst/>
              <a:rect l="0" t="0" r="0" b="0"/>
              <a:pathLst>
                <a:path w="1796796" h="9144">
                  <a:moveTo>
                    <a:pt x="0" y="0"/>
                  </a:moveTo>
                  <a:lnTo>
                    <a:pt x="1796796" y="0"/>
                  </a:lnTo>
                  <a:lnTo>
                    <a:pt x="1796796" y="9144"/>
                  </a:lnTo>
                  <a:lnTo>
                    <a:pt x="0" y="9144"/>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GB"/>
            </a:p>
          </p:txBody>
        </p:sp>
        <p:sp>
          <p:nvSpPr>
            <p:cNvPr id="60" name="Shape 78121"/>
            <p:cNvSpPr/>
            <p:nvPr/>
          </p:nvSpPr>
          <p:spPr>
            <a:xfrm>
              <a:off x="10346433" y="0"/>
              <a:ext cx="9144" cy="6138672"/>
            </a:xfrm>
            <a:custGeom>
              <a:avLst/>
              <a:gdLst/>
              <a:ahLst/>
              <a:cxnLst/>
              <a:rect l="0" t="0" r="0" b="0"/>
              <a:pathLst>
                <a:path w="9144" h="6138672">
                  <a:moveTo>
                    <a:pt x="0" y="0"/>
                  </a:moveTo>
                  <a:lnTo>
                    <a:pt x="9144" y="0"/>
                  </a:lnTo>
                  <a:lnTo>
                    <a:pt x="9144" y="6138672"/>
                  </a:lnTo>
                  <a:lnTo>
                    <a:pt x="0" y="6138672"/>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GB"/>
            </a:p>
          </p:txBody>
        </p:sp>
        <p:sp>
          <p:nvSpPr>
            <p:cNvPr id="61" name="Shape 78122"/>
            <p:cNvSpPr/>
            <p:nvPr/>
          </p:nvSpPr>
          <p:spPr>
            <a:xfrm>
              <a:off x="10346433" y="6138672"/>
              <a:ext cx="9144" cy="9144"/>
            </a:xfrm>
            <a:custGeom>
              <a:avLst/>
              <a:gdLst/>
              <a:ahLst/>
              <a:cxnLst/>
              <a:rect l="0" t="0" r="0" b="0"/>
              <a:pathLst>
                <a:path w="9144" h="9144">
                  <a:moveTo>
                    <a:pt x="0" y="0"/>
                  </a:moveTo>
                  <a:lnTo>
                    <a:pt x="9144" y="0"/>
                  </a:lnTo>
                  <a:lnTo>
                    <a:pt x="9144" y="9144"/>
                  </a:lnTo>
                  <a:lnTo>
                    <a:pt x="0" y="9144"/>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GB"/>
            </a:p>
          </p:txBody>
        </p:sp>
        <p:pic>
          <p:nvPicPr>
            <p:cNvPr id="62" name="Picture 61"/>
            <p:cNvPicPr/>
            <p:nvPr/>
          </p:nvPicPr>
          <p:blipFill>
            <a:blip r:embed="rId2"/>
            <a:stretch>
              <a:fillRect/>
            </a:stretch>
          </p:blipFill>
          <p:spPr>
            <a:xfrm>
              <a:off x="1866897" y="0"/>
              <a:ext cx="2944368" cy="896112"/>
            </a:xfrm>
            <a:prstGeom prst="rect">
              <a:avLst/>
            </a:prstGeom>
          </p:spPr>
        </p:pic>
        <p:pic>
          <p:nvPicPr>
            <p:cNvPr id="63" name="Picture 62"/>
            <p:cNvPicPr/>
            <p:nvPr/>
          </p:nvPicPr>
          <p:blipFill>
            <a:blip r:embed="rId3"/>
            <a:stretch>
              <a:fillRect/>
            </a:stretch>
          </p:blipFill>
          <p:spPr>
            <a:xfrm>
              <a:off x="1866897" y="1237488"/>
              <a:ext cx="2891028" cy="1926336"/>
            </a:xfrm>
            <a:prstGeom prst="rect">
              <a:avLst/>
            </a:prstGeom>
          </p:spPr>
        </p:pic>
        <p:pic>
          <p:nvPicPr>
            <p:cNvPr id="64" name="Picture 63"/>
            <p:cNvPicPr/>
            <p:nvPr/>
          </p:nvPicPr>
          <p:blipFill>
            <a:blip r:embed="rId4"/>
            <a:stretch>
              <a:fillRect/>
            </a:stretch>
          </p:blipFill>
          <p:spPr>
            <a:xfrm>
              <a:off x="2199129" y="3334512"/>
              <a:ext cx="2433828" cy="925068"/>
            </a:xfrm>
            <a:prstGeom prst="rect">
              <a:avLst/>
            </a:prstGeom>
          </p:spPr>
        </p:pic>
        <p:pic>
          <p:nvPicPr>
            <p:cNvPr id="65" name="Picture 64"/>
            <p:cNvPicPr/>
            <p:nvPr/>
          </p:nvPicPr>
          <p:blipFill>
            <a:blip r:embed="rId5"/>
            <a:stretch>
              <a:fillRect/>
            </a:stretch>
          </p:blipFill>
          <p:spPr>
            <a:xfrm>
              <a:off x="2121405" y="4779264"/>
              <a:ext cx="2593848" cy="1188720"/>
            </a:xfrm>
            <a:prstGeom prst="rect">
              <a:avLst/>
            </a:prstGeom>
          </p:spPr>
        </p:pic>
        <p:pic>
          <p:nvPicPr>
            <p:cNvPr id="66" name="Picture 65"/>
            <p:cNvPicPr/>
            <p:nvPr/>
          </p:nvPicPr>
          <p:blipFill>
            <a:blip r:embed="rId6"/>
            <a:stretch>
              <a:fillRect/>
            </a:stretch>
          </p:blipFill>
          <p:spPr>
            <a:xfrm>
              <a:off x="5689089" y="0"/>
              <a:ext cx="2199132" cy="1478280"/>
            </a:xfrm>
            <a:prstGeom prst="rect">
              <a:avLst/>
            </a:prstGeom>
          </p:spPr>
        </p:pic>
        <p:sp>
          <p:nvSpPr>
            <p:cNvPr id="67" name="Shape 4989"/>
            <p:cNvSpPr/>
            <p:nvPr/>
          </p:nvSpPr>
          <p:spPr>
            <a:xfrm>
              <a:off x="0" y="431721"/>
              <a:ext cx="1962909" cy="1275159"/>
            </a:xfrm>
            <a:custGeom>
              <a:avLst/>
              <a:gdLst/>
              <a:ahLst/>
              <a:cxnLst/>
              <a:rect l="0" t="0" r="0" b="0"/>
              <a:pathLst>
                <a:path w="1962909" h="1275159">
                  <a:moveTo>
                    <a:pt x="980444" y="179"/>
                  </a:moveTo>
                  <a:cubicBezTo>
                    <a:pt x="1190887" y="0"/>
                    <a:pt x="1398650" y="53102"/>
                    <a:pt x="1560573" y="155019"/>
                  </a:cubicBezTo>
                  <a:lnTo>
                    <a:pt x="1952241" y="95583"/>
                  </a:lnTo>
                  <a:lnTo>
                    <a:pt x="1757169" y="336375"/>
                  </a:lnTo>
                  <a:cubicBezTo>
                    <a:pt x="1962909" y="633555"/>
                    <a:pt x="1783077" y="990171"/>
                    <a:pt x="1354836" y="1131903"/>
                  </a:cubicBezTo>
                  <a:cubicBezTo>
                    <a:pt x="926592" y="1275159"/>
                    <a:pt x="411480" y="1150191"/>
                    <a:pt x="205740" y="853011"/>
                  </a:cubicBezTo>
                  <a:cubicBezTo>
                    <a:pt x="0" y="557355"/>
                    <a:pt x="179832" y="200739"/>
                    <a:pt x="608076" y="59007"/>
                  </a:cubicBezTo>
                  <a:cubicBezTo>
                    <a:pt x="726948" y="19574"/>
                    <a:pt x="854178" y="286"/>
                    <a:pt x="980444" y="179"/>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8" name="Shape 4990"/>
            <p:cNvSpPr/>
            <p:nvPr/>
          </p:nvSpPr>
          <p:spPr>
            <a:xfrm>
              <a:off x="106680" y="417576"/>
              <a:ext cx="919855" cy="1219200"/>
            </a:xfrm>
            <a:custGeom>
              <a:avLst/>
              <a:gdLst/>
              <a:ahLst/>
              <a:cxnLst/>
              <a:rect l="0" t="0" r="0" b="0"/>
              <a:pathLst>
                <a:path w="919855" h="1219200">
                  <a:moveTo>
                    <a:pt x="873252" y="0"/>
                  </a:moveTo>
                  <a:lnTo>
                    <a:pt x="905256" y="1524"/>
                  </a:lnTo>
                  <a:lnTo>
                    <a:pt x="919855" y="1524"/>
                  </a:lnTo>
                  <a:lnTo>
                    <a:pt x="919855" y="27432"/>
                  </a:lnTo>
                  <a:lnTo>
                    <a:pt x="905256" y="27432"/>
                  </a:lnTo>
                  <a:lnTo>
                    <a:pt x="873252" y="25908"/>
                  </a:lnTo>
                  <a:lnTo>
                    <a:pt x="842772" y="27432"/>
                  </a:lnTo>
                  <a:lnTo>
                    <a:pt x="810768" y="28956"/>
                  </a:lnTo>
                  <a:lnTo>
                    <a:pt x="780288" y="30480"/>
                  </a:lnTo>
                  <a:lnTo>
                    <a:pt x="748284" y="33528"/>
                  </a:lnTo>
                  <a:lnTo>
                    <a:pt x="717804" y="36576"/>
                  </a:lnTo>
                  <a:lnTo>
                    <a:pt x="687324" y="41148"/>
                  </a:lnTo>
                  <a:lnTo>
                    <a:pt x="655320" y="45720"/>
                  </a:lnTo>
                  <a:lnTo>
                    <a:pt x="624840" y="51816"/>
                  </a:lnTo>
                  <a:lnTo>
                    <a:pt x="594360" y="59436"/>
                  </a:lnTo>
                  <a:lnTo>
                    <a:pt x="565404" y="67056"/>
                  </a:lnTo>
                  <a:lnTo>
                    <a:pt x="534924" y="76200"/>
                  </a:lnTo>
                  <a:lnTo>
                    <a:pt x="505968" y="85344"/>
                  </a:lnTo>
                  <a:lnTo>
                    <a:pt x="466344" y="99060"/>
                  </a:lnTo>
                  <a:lnTo>
                    <a:pt x="429768" y="114300"/>
                  </a:lnTo>
                  <a:lnTo>
                    <a:pt x="393192" y="129540"/>
                  </a:lnTo>
                  <a:lnTo>
                    <a:pt x="359664" y="146304"/>
                  </a:lnTo>
                  <a:lnTo>
                    <a:pt x="326136" y="164592"/>
                  </a:lnTo>
                  <a:lnTo>
                    <a:pt x="294132" y="184404"/>
                  </a:lnTo>
                  <a:lnTo>
                    <a:pt x="265176" y="204216"/>
                  </a:lnTo>
                  <a:lnTo>
                    <a:pt x="237744" y="225552"/>
                  </a:lnTo>
                  <a:lnTo>
                    <a:pt x="210312" y="246888"/>
                  </a:lnTo>
                  <a:lnTo>
                    <a:pt x="185928" y="269748"/>
                  </a:lnTo>
                  <a:lnTo>
                    <a:pt x="163068" y="292608"/>
                  </a:lnTo>
                  <a:lnTo>
                    <a:pt x="141732" y="316992"/>
                  </a:lnTo>
                  <a:lnTo>
                    <a:pt x="121920" y="341376"/>
                  </a:lnTo>
                  <a:lnTo>
                    <a:pt x="103632" y="365760"/>
                  </a:lnTo>
                  <a:lnTo>
                    <a:pt x="88392" y="391668"/>
                  </a:lnTo>
                  <a:lnTo>
                    <a:pt x="73152" y="417576"/>
                  </a:lnTo>
                  <a:lnTo>
                    <a:pt x="60960" y="445008"/>
                  </a:lnTo>
                  <a:lnTo>
                    <a:pt x="50292" y="470916"/>
                  </a:lnTo>
                  <a:lnTo>
                    <a:pt x="42672" y="498348"/>
                  </a:lnTo>
                  <a:lnTo>
                    <a:pt x="35052" y="525780"/>
                  </a:lnTo>
                  <a:lnTo>
                    <a:pt x="30480" y="553212"/>
                  </a:lnTo>
                  <a:lnTo>
                    <a:pt x="27432" y="580644"/>
                  </a:lnTo>
                  <a:lnTo>
                    <a:pt x="25908" y="609600"/>
                  </a:lnTo>
                  <a:lnTo>
                    <a:pt x="27432" y="637032"/>
                  </a:lnTo>
                  <a:lnTo>
                    <a:pt x="30480" y="665988"/>
                  </a:lnTo>
                  <a:lnTo>
                    <a:pt x="35052" y="693420"/>
                  </a:lnTo>
                  <a:lnTo>
                    <a:pt x="42672" y="722376"/>
                  </a:lnTo>
                  <a:lnTo>
                    <a:pt x="51816" y="749808"/>
                  </a:lnTo>
                  <a:lnTo>
                    <a:pt x="62484" y="777240"/>
                  </a:lnTo>
                  <a:lnTo>
                    <a:pt x="76200" y="804672"/>
                  </a:lnTo>
                  <a:lnTo>
                    <a:pt x="91440" y="833628"/>
                  </a:lnTo>
                  <a:lnTo>
                    <a:pt x="109728" y="859536"/>
                  </a:lnTo>
                  <a:lnTo>
                    <a:pt x="129540" y="886968"/>
                  </a:lnTo>
                  <a:lnTo>
                    <a:pt x="150876" y="912876"/>
                  </a:lnTo>
                  <a:lnTo>
                    <a:pt x="173736" y="937260"/>
                  </a:lnTo>
                  <a:lnTo>
                    <a:pt x="198120" y="961644"/>
                  </a:lnTo>
                  <a:lnTo>
                    <a:pt x="224028" y="984504"/>
                  </a:lnTo>
                  <a:lnTo>
                    <a:pt x="251460" y="1005840"/>
                  </a:lnTo>
                  <a:lnTo>
                    <a:pt x="281940" y="1025652"/>
                  </a:lnTo>
                  <a:lnTo>
                    <a:pt x="310896" y="1045464"/>
                  </a:lnTo>
                  <a:lnTo>
                    <a:pt x="342900" y="1063752"/>
                  </a:lnTo>
                  <a:lnTo>
                    <a:pt x="376428" y="1080516"/>
                  </a:lnTo>
                  <a:lnTo>
                    <a:pt x="409956" y="1097280"/>
                  </a:lnTo>
                  <a:lnTo>
                    <a:pt x="445008" y="1112520"/>
                  </a:lnTo>
                  <a:lnTo>
                    <a:pt x="480060" y="1126236"/>
                  </a:lnTo>
                  <a:lnTo>
                    <a:pt x="516636" y="1138428"/>
                  </a:lnTo>
                  <a:lnTo>
                    <a:pt x="554736" y="1149096"/>
                  </a:lnTo>
                  <a:lnTo>
                    <a:pt x="592836" y="1159764"/>
                  </a:lnTo>
                  <a:lnTo>
                    <a:pt x="632460" y="1167384"/>
                  </a:lnTo>
                  <a:lnTo>
                    <a:pt x="670560" y="1175004"/>
                  </a:lnTo>
                  <a:lnTo>
                    <a:pt x="711708" y="1181100"/>
                  </a:lnTo>
                  <a:lnTo>
                    <a:pt x="751332" y="1185672"/>
                  </a:lnTo>
                  <a:lnTo>
                    <a:pt x="792480" y="1190244"/>
                  </a:lnTo>
                  <a:lnTo>
                    <a:pt x="833628" y="1191768"/>
                  </a:lnTo>
                  <a:lnTo>
                    <a:pt x="874776" y="1193292"/>
                  </a:lnTo>
                  <a:lnTo>
                    <a:pt x="915924" y="1191768"/>
                  </a:lnTo>
                  <a:lnTo>
                    <a:pt x="919855" y="1191622"/>
                  </a:lnTo>
                  <a:lnTo>
                    <a:pt x="919855" y="1217590"/>
                  </a:lnTo>
                  <a:lnTo>
                    <a:pt x="917448" y="1217676"/>
                  </a:lnTo>
                  <a:lnTo>
                    <a:pt x="874776" y="1219200"/>
                  </a:lnTo>
                  <a:lnTo>
                    <a:pt x="833628" y="1217676"/>
                  </a:lnTo>
                  <a:lnTo>
                    <a:pt x="790956" y="1216152"/>
                  </a:lnTo>
                  <a:lnTo>
                    <a:pt x="749808" y="1211580"/>
                  </a:lnTo>
                  <a:lnTo>
                    <a:pt x="708660" y="1207008"/>
                  </a:lnTo>
                  <a:lnTo>
                    <a:pt x="667512" y="1200912"/>
                  </a:lnTo>
                  <a:lnTo>
                    <a:pt x="626364" y="1193292"/>
                  </a:lnTo>
                  <a:lnTo>
                    <a:pt x="586740" y="1184148"/>
                  </a:lnTo>
                  <a:lnTo>
                    <a:pt x="548640" y="1175004"/>
                  </a:lnTo>
                  <a:lnTo>
                    <a:pt x="509016" y="1162812"/>
                  </a:lnTo>
                  <a:lnTo>
                    <a:pt x="472440" y="1150620"/>
                  </a:lnTo>
                  <a:lnTo>
                    <a:pt x="435864" y="1135380"/>
                  </a:lnTo>
                  <a:lnTo>
                    <a:pt x="399288" y="1120140"/>
                  </a:lnTo>
                  <a:lnTo>
                    <a:pt x="364236" y="1104900"/>
                  </a:lnTo>
                  <a:lnTo>
                    <a:pt x="330708" y="1086612"/>
                  </a:lnTo>
                  <a:lnTo>
                    <a:pt x="298704" y="1068324"/>
                  </a:lnTo>
                  <a:lnTo>
                    <a:pt x="266700" y="1046988"/>
                  </a:lnTo>
                  <a:lnTo>
                    <a:pt x="237744" y="1027176"/>
                  </a:lnTo>
                  <a:lnTo>
                    <a:pt x="208788" y="1004316"/>
                  </a:lnTo>
                  <a:lnTo>
                    <a:pt x="181356" y="981456"/>
                  </a:lnTo>
                  <a:lnTo>
                    <a:pt x="155448" y="955548"/>
                  </a:lnTo>
                  <a:lnTo>
                    <a:pt x="131064" y="929640"/>
                  </a:lnTo>
                  <a:lnTo>
                    <a:pt x="109728" y="903732"/>
                  </a:lnTo>
                  <a:lnTo>
                    <a:pt x="88392" y="876300"/>
                  </a:lnTo>
                  <a:lnTo>
                    <a:pt x="70104" y="847344"/>
                  </a:lnTo>
                  <a:lnTo>
                    <a:pt x="53340" y="818388"/>
                  </a:lnTo>
                  <a:lnTo>
                    <a:pt x="39624" y="789432"/>
                  </a:lnTo>
                  <a:lnTo>
                    <a:pt x="27432" y="758952"/>
                  </a:lnTo>
                  <a:lnTo>
                    <a:pt x="18288" y="729996"/>
                  </a:lnTo>
                  <a:lnTo>
                    <a:pt x="10668" y="699516"/>
                  </a:lnTo>
                  <a:lnTo>
                    <a:pt x="4572" y="670560"/>
                  </a:lnTo>
                  <a:lnTo>
                    <a:pt x="1524" y="640080"/>
                  </a:lnTo>
                  <a:lnTo>
                    <a:pt x="0" y="609600"/>
                  </a:lnTo>
                  <a:lnTo>
                    <a:pt x="1524" y="580644"/>
                  </a:lnTo>
                  <a:lnTo>
                    <a:pt x="4572" y="550164"/>
                  </a:lnTo>
                  <a:lnTo>
                    <a:pt x="9144" y="521208"/>
                  </a:lnTo>
                  <a:lnTo>
                    <a:pt x="16764" y="492252"/>
                  </a:lnTo>
                  <a:lnTo>
                    <a:pt x="25908" y="463296"/>
                  </a:lnTo>
                  <a:lnTo>
                    <a:pt x="36576" y="434340"/>
                  </a:lnTo>
                  <a:lnTo>
                    <a:pt x="50292" y="406908"/>
                  </a:lnTo>
                  <a:lnTo>
                    <a:pt x="65532" y="379476"/>
                  </a:lnTo>
                  <a:lnTo>
                    <a:pt x="82296" y="352044"/>
                  </a:lnTo>
                  <a:lnTo>
                    <a:pt x="100584" y="326136"/>
                  </a:lnTo>
                  <a:lnTo>
                    <a:pt x="121920" y="300228"/>
                  </a:lnTo>
                  <a:lnTo>
                    <a:pt x="143256" y="275844"/>
                  </a:lnTo>
                  <a:lnTo>
                    <a:pt x="167640" y="251460"/>
                  </a:lnTo>
                  <a:lnTo>
                    <a:pt x="193548" y="228600"/>
                  </a:lnTo>
                  <a:lnTo>
                    <a:pt x="220980" y="205740"/>
                  </a:lnTo>
                  <a:lnTo>
                    <a:pt x="249936" y="184404"/>
                  </a:lnTo>
                  <a:lnTo>
                    <a:pt x="280416" y="163068"/>
                  </a:lnTo>
                  <a:lnTo>
                    <a:pt x="312420" y="143256"/>
                  </a:lnTo>
                  <a:lnTo>
                    <a:pt x="345948" y="124968"/>
                  </a:lnTo>
                  <a:lnTo>
                    <a:pt x="381000" y="106680"/>
                  </a:lnTo>
                  <a:lnTo>
                    <a:pt x="419100" y="89916"/>
                  </a:lnTo>
                  <a:lnTo>
                    <a:pt x="457200" y="74676"/>
                  </a:lnTo>
                  <a:lnTo>
                    <a:pt x="496824" y="60960"/>
                  </a:lnTo>
                  <a:lnTo>
                    <a:pt x="527304" y="50292"/>
                  </a:lnTo>
                  <a:lnTo>
                    <a:pt x="557784" y="42672"/>
                  </a:lnTo>
                  <a:lnTo>
                    <a:pt x="588264" y="33528"/>
                  </a:lnTo>
                  <a:lnTo>
                    <a:pt x="620268" y="27432"/>
                  </a:lnTo>
                  <a:lnTo>
                    <a:pt x="650748" y="21336"/>
                  </a:lnTo>
                  <a:lnTo>
                    <a:pt x="682752" y="15240"/>
                  </a:lnTo>
                  <a:lnTo>
                    <a:pt x="714756" y="10668"/>
                  </a:lnTo>
                  <a:lnTo>
                    <a:pt x="745236" y="7620"/>
                  </a:lnTo>
                  <a:lnTo>
                    <a:pt x="777240" y="4572"/>
                  </a:lnTo>
                  <a:lnTo>
                    <a:pt x="809244" y="3048"/>
                  </a:lnTo>
                  <a:lnTo>
                    <a:pt x="841248" y="1524"/>
                  </a:lnTo>
                  <a:lnTo>
                    <a:pt x="873252" y="0"/>
                  </a:ln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GB"/>
            </a:p>
          </p:txBody>
        </p:sp>
        <p:sp>
          <p:nvSpPr>
            <p:cNvPr id="69" name="Shape 4991"/>
            <p:cNvSpPr/>
            <p:nvPr/>
          </p:nvSpPr>
          <p:spPr>
            <a:xfrm>
              <a:off x="1026535" y="419100"/>
              <a:ext cx="939423" cy="1216066"/>
            </a:xfrm>
            <a:custGeom>
              <a:avLst/>
              <a:gdLst/>
              <a:ahLst/>
              <a:cxnLst/>
              <a:rect l="0" t="0" r="0" b="0"/>
              <a:pathLst>
                <a:path w="939423" h="1216066">
                  <a:moveTo>
                    <a:pt x="0" y="0"/>
                  </a:moveTo>
                  <a:lnTo>
                    <a:pt x="17406" y="0"/>
                  </a:lnTo>
                  <a:lnTo>
                    <a:pt x="49410" y="3048"/>
                  </a:lnTo>
                  <a:lnTo>
                    <a:pt x="79890" y="6096"/>
                  </a:lnTo>
                  <a:lnTo>
                    <a:pt x="111894" y="9144"/>
                  </a:lnTo>
                  <a:lnTo>
                    <a:pt x="142374" y="13716"/>
                  </a:lnTo>
                  <a:lnTo>
                    <a:pt x="174378" y="18288"/>
                  </a:lnTo>
                  <a:lnTo>
                    <a:pt x="204858" y="24384"/>
                  </a:lnTo>
                  <a:lnTo>
                    <a:pt x="235338" y="32004"/>
                  </a:lnTo>
                  <a:lnTo>
                    <a:pt x="265818" y="38100"/>
                  </a:lnTo>
                  <a:lnTo>
                    <a:pt x="294774" y="47244"/>
                  </a:lnTo>
                  <a:lnTo>
                    <a:pt x="323730" y="56388"/>
                  </a:lnTo>
                  <a:lnTo>
                    <a:pt x="352686" y="65532"/>
                  </a:lnTo>
                  <a:lnTo>
                    <a:pt x="381642" y="76200"/>
                  </a:lnTo>
                  <a:lnTo>
                    <a:pt x="409074" y="88392"/>
                  </a:lnTo>
                  <a:lnTo>
                    <a:pt x="436506" y="100584"/>
                  </a:lnTo>
                  <a:lnTo>
                    <a:pt x="463938" y="112776"/>
                  </a:lnTo>
                  <a:lnTo>
                    <a:pt x="489843" y="126492"/>
                  </a:lnTo>
                  <a:lnTo>
                    <a:pt x="515751" y="141732"/>
                  </a:lnTo>
                  <a:lnTo>
                    <a:pt x="535662" y="153445"/>
                  </a:lnTo>
                  <a:lnTo>
                    <a:pt x="922659" y="94488"/>
                  </a:lnTo>
                  <a:cubicBezTo>
                    <a:pt x="928755" y="94488"/>
                    <a:pt x="933327" y="96012"/>
                    <a:pt x="936375" y="100584"/>
                  </a:cubicBezTo>
                  <a:cubicBezTo>
                    <a:pt x="939423" y="105156"/>
                    <a:pt x="937899" y="111252"/>
                    <a:pt x="934851" y="115824"/>
                  </a:cubicBezTo>
                  <a:lnTo>
                    <a:pt x="746840" y="351207"/>
                  </a:lnTo>
                  <a:lnTo>
                    <a:pt x="759591" y="370332"/>
                  </a:lnTo>
                  <a:lnTo>
                    <a:pt x="776355" y="399288"/>
                  </a:lnTo>
                  <a:lnTo>
                    <a:pt x="790071" y="428244"/>
                  </a:lnTo>
                  <a:lnTo>
                    <a:pt x="802263" y="458724"/>
                  </a:lnTo>
                  <a:lnTo>
                    <a:pt x="811407" y="487680"/>
                  </a:lnTo>
                  <a:lnTo>
                    <a:pt x="819027" y="518160"/>
                  </a:lnTo>
                  <a:lnTo>
                    <a:pt x="825123" y="547116"/>
                  </a:lnTo>
                  <a:lnTo>
                    <a:pt x="828171" y="577596"/>
                  </a:lnTo>
                  <a:lnTo>
                    <a:pt x="829695" y="608076"/>
                  </a:lnTo>
                  <a:lnTo>
                    <a:pt x="828171" y="637032"/>
                  </a:lnTo>
                  <a:lnTo>
                    <a:pt x="825123" y="667512"/>
                  </a:lnTo>
                  <a:lnTo>
                    <a:pt x="820551" y="696468"/>
                  </a:lnTo>
                  <a:lnTo>
                    <a:pt x="812931" y="725424"/>
                  </a:lnTo>
                  <a:lnTo>
                    <a:pt x="803787" y="754380"/>
                  </a:lnTo>
                  <a:lnTo>
                    <a:pt x="793119" y="783336"/>
                  </a:lnTo>
                  <a:lnTo>
                    <a:pt x="779403" y="810768"/>
                  </a:lnTo>
                  <a:lnTo>
                    <a:pt x="764163" y="838200"/>
                  </a:lnTo>
                  <a:lnTo>
                    <a:pt x="747399" y="865632"/>
                  </a:lnTo>
                  <a:lnTo>
                    <a:pt x="729111" y="891540"/>
                  </a:lnTo>
                  <a:lnTo>
                    <a:pt x="707775" y="917448"/>
                  </a:lnTo>
                  <a:lnTo>
                    <a:pt x="686439" y="941832"/>
                  </a:lnTo>
                  <a:lnTo>
                    <a:pt x="662055" y="966216"/>
                  </a:lnTo>
                  <a:lnTo>
                    <a:pt x="636147" y="989076"/>
                  </a:lnTo>
                  <a:lnTo>
                    <a:pt x="608715" y="1011936"/>
                  </a:lnTo>
                  <a:lnTo>
                    <a:pt x="579759" y="1033272"/>
                  </a:lnTo>
                  <a:lnTo>
                    <a:pt x="549279" y="1054608"/>
                  </a:lnTo>
                  <a:lnTo>
                    <a:pt x="517275" y="1074420"/>
                  </a:lnTo>
                  <a:lnTo>
                    <a:pt x="483747" y="1092708"/>
                  </a:lnTo>
                  <a:lnTo>
                    <a:pt x="447174" y="1110996"/>
                  </a:lnTo>
                  <a:lnTo>
                    <a:pt x="410598" y="1127760"/>
                  </a:lnTo>
                  <a:lnTo>
                    <a:pt x="372498" y="1143000"/>
                  </a:lnTo>
                  <a:lnTo>
                    <a:pt x="332874" y="1156716"/>
                  </a:lnTo>
                  <a:lnTo>
                    <a:pt x="291726" y="1170432"/>
                  </a:lnTo>
                  <a:lnTo>
                    <a:pt x="250578" y="1181100"/>
                  </a:lnTo>
                  <a:lnTo>
                    <a:pt x="209430" y="1190244"/>
                  </a:lnTo>
                  <a:lnTo>
                    <a:pt x="166758" y="1199388"/>
                  </a:lnTo>
                  <a:lnTo>
                    <a:pt x="124086" y="1205484"/>
                  </a:lnTo>
                  <a:lnTo>
                    <a:pt x="82938" y="1210056"/>
                  </a:lnTo>
                  <a:lnTo>
                    <a:pt x="40266" y="1214628"/>
                  </a:lnTo>
                  <a:lnTo>
                    <a:pt x="0" y="1216066"/>
                  </a:lnTo>
                  <a:lnTo>
                    <a:pt x="0" y="1190099"/>
                  </a:lnTo>
                  <a:lnTo>
                    <a:pt x="37218" y="1188720"/>
                  </a:lnTo>
                  <a:lnTo>
                    <a:pt x="79890" y="1184148"/>
                  </a:lnTo>
                  <a:lnTo>
                    <a:pt x="121038" y="1179576"/>
                  </a:lnTo>
                  <a:lnTo>
                    <a:pt x="162186" y="1173480"/>
                  </a:lnTo>
                  <a:lnTo>
                    <a:pt x="203334" y="1165860"/>
                  </a:lnTo>
                  <a:lnTo>
                    <a:pt x="242958" y="1156716"/>
                  </a:lnTo>
                  <a:lnTo>
                    <a:pt x="284106" y="1144524"/>
                  </a:lnTo>
                  <a:lnTo>
                    <a:pt x="323730" y="1132332"/>
                  </a:lnTo>
                  <a:lnTo>
                    <a:pt x="363354" y="1118616"/>
                  </a:lnTo>
                  <a:lnTo>
                    <a:pt x="399930" y="1103376"/>
                  </a:lnTo>
                  <a:lnTo>
                    <a:pt x="436506" y="1088136"/>
                  </a:lnTo>
                  <a:lnTo>
                    <a:pt x="470034" y="1071372"/>
                  </a:lnTo>
                  <a:lnTo>
                    <a:pt x="503559" y="1053084"/>
                  </a:lnTo>
                  <a:lnTo>
                    <a:pt x="535563" y="1033272"/>
                  </a:lnTo>
                  <a:lnTo>
                    <a:pt x="564519" y="1013460"/>
                  </a:lnTo>
                  <a:lnTo>
                    <a:pt x="591951" y="992124"/>
                  </a:lnTo>
                  <a:lnTo>
                    <a:pt x="619383" y="970788"/>
                  </a:lnTo>
                  <a:lnTo>
                    <a:pt x="643767" y="947928"/>
                  </a:lnTo>
                  <a:lnTo>
                    <a:pt x="666627" y="925068"/>
                  </a:lnTo>
                  <a:lnTo>
                    <a:pt x="687963" y="900684"/>
                  </a:lnTo>
                  <a:lnTo>
                    <a:pt x="707775" y="876300"/>
                  </a:lnTo>
                  <a:lnTo>
                    <a:pt x="726063" y="851916"/>
                  </a:lnTo>
                  <a:lnTo>
                    <a:pt x="741303" y="826008"/>
                  </a:lnTo>
                  <a:lnTo>
                    <a:pt x="756543" y="800100"/>
                  </a:lnTo>
                  <a:lnTo>
                    <a:pt x="768735" y="772668"/>
                  </a:lnTo>
                  <a:lnTo>
                    <a:pt x="779403" y="746760"/>
                  </a:lnTo>
                  <a:lnTo>
                    <a:pt x="787023" y="719328"/>
                  </a:lnTo>
                  <a:lnTo>
                    <a:pt x="794643" y="691896"/>
                  </a:lnTo>
                  <a:lnTo>
                    <a:pt x="799215" y="664464"/>
                  </a:lnTo>
                  <a:lnTo>
                    <a:pt x="802263" y="637032"/>
                  </a:lnTo>
                  <a:lnTo>
                    <a:pt x="803787" y="608076"/>
                  </a:lnTo>
                  <a:lnTo>
                    <a:pt x="802263" y="580644"/>
                  </a:lnTo>
                  <a:lnTo>
                    <a:pt x="799215" y="551688"/>
                  </a:lnTo>
                  <a:lnTo>
                    <a:pt x="794643" y="524256"/>
                  </a:lnTo>
                  <a:lnTo>
                    <a:pt x="787023" y="495300"/>
                  </a:lnTo>
                  <a:lnTo>
                    <a:pt x="777879" y="467868"/>
                  </a:lnTo>
                  <a:lnTo>
                    <a:pt x="767211" y="440436"/>
                  </a:lnTo>
                  <a:lnTo>
                    <a:pt x="753495" y="413004"/>
                  </a:lnTo>
                  <a:lnTo>
                    <a:pt x="738255" y="384048"/>
                  </a:lnTo>
                  <a:lnTo>
                    <a:pt x="719967" y="356616"/>
                  </a:lnTo>
                  <a:cubicBezTo>
                    <a:pt x="716919" y="352044"/>
                    <a:pt x="716919" y="345948"/>
                    <a:pt x="721491" y="341376"/>
                  </a:cubicBezTo>
                  <a:lnTo>
                    <a:pt x="893947" y="125467"/>
                  </a:lnTo>
                  <a:lnTo>
                    <a:pt x="537087" y="179832"/>
                  </a:lnTo>
                  <a:cubicBezTo>
                    <a:pt x="534039" y="181356"/>
                    <a:pt x="530991" y="179832"/>
                    <a:pt x="527943" y="178308"/>
                  </a:cubicBezTo>
                  <a:lnTo>
                    <a:pt x="503559" y="163068"/>
                  </a:lnTo>
                  <a:lnTo>
                    <a:pt x="479175" y="149352"/>
                  </a:lnTo>
                  <a:lnTo>
                    <a:pt x="453270" y="137160"/>
                  </a:lnTo>
                  <a:lnTo>
                    <a:pt x="427362" y="123444"/>
                  </a:lnTo>
                  <a:lnTo>
                    <a:pt x="399930" y="111252"/>
                  </a:lnTo>
                  <a:lnTo>
                    <a:pt x="372498" y="100584"/>
                  </a:lnTo>
                  <a:lnTo>
                    <a:pt x="345066" y="89916"/>
                  </a:lnTo>
                  <a:lnTo>
                    <a:pt x="316110" y="80772"/>
                  </a:lnTo>
                  <a:lnTo>
                    <a:pt x="288678" y="71628"/>
                  </a:lnTo>
                  <a:lnTo>
                    <a:pt x="259722" y="64008"/>
                  </a:lnTo>
                  <a:lnTo>
                    <a:pt x="229242" y="56388"/>
                  </a:lnTo>
                  <a:lnTo>
                    <a:pt x="200286" y="50292"/>
                  </a:lnTo>
                  <a:lnTo>
                    <a:pt x="169806" y="44196"/>
                  </a:lnTo>
                  <a:lnTo>
                    <a:pt x="139326" y="39624"/>
                  </a:lnTo>
                  <a:lnTo>
                    <a:pt x="108846" y="35052"/>
                  </a:lnTo>
                  <a:lnTo>
                    <a:pt x="78366" y="32004"/>
                  </a:lnTo>
                  <a:lnTo>
                    <a:pt x="47886" y="28956"/>
                  </a:lnTo>
                  <a:lnTo>
                    <a:pt x="15882" y="25908"/>
                  </a:lnTo>
                  <a:lnTo>
                    <a:pt x="0" y="25908"/>
                  </a:lnTo>
                  <a:lnTo>
                    <a:pt x="0" y="0"/>
                  </a:ln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GB"/>
            </a:p>
          </p:txBody>
        </p:sp>
        <p:sp>
          <p:nvSpPr>
            <p:cNvPr id="70" name="Rectangle 69"/>
            <p:cNvSpPr/>
            <p:nvPr/>
          </p:nvSpPr>
          <p:spPr>
            <a:xfrm>
              <a:off x="502919" y="688848"/>
              <a:ext cx="1313022" cy="186477"/>
            </a:xfrm>
            <a:prstGeom prst="rect">
              <a:avLst/>
            </a:prstGeom>
            <a:ln>
              <a:noFill/>
            </a:ln>
          </p:spPr>
          <p:txBody>
            <a:bodyPr vert="horz" lIns="0" tIns="0" rIns="0" bIns="0" rtlCol="0">
              <a:noAutofit/>
            </a:bodyPr>
            <a:lstStyle/>
            <a:p>
              <a:pPr marL="6350" indent="-6350">
                <a:lnSpc>
                  <a:spcPct val="107000"/>
                </a:lnSpc>
                <a:spcAft>
                  <a:spcPts val="800"/>
                </a:spcAft>
              </a:pPr>
              <a:r>
                <a:rPr lang="en-US" sz="1100">
                  <a:solidFill>
                    <a:srgbClr val="000000"/>
                  </a:solidFill>
                  <a:effectLst/>
                  <a:latin typeface="Calibri"/>
                  <a:ea typeface="Calibri"/>
                  <a:cs typeface="Calibri"/>
                </a:rPr>
                <a:t>Count in fraction </a:t>
              </a:r>
              <a:endParaRPr lang="en-GB" sz="1100">
                <a:solidFill>
                  <a:srgbClr val="000000"/>
                </a:solidFill>
                <a:effectLst/>
                <a:latin typeface="Calibri"/>
                <a:ea typeface="Calibri"/>
                <a:cs typeface="Calibri"/>
              </a:endParaRPr>
            </a:p>
          </p:txBody>
        </p:sp>
        <p:sp>
          <p:nvSpPr>
            <p:cNvPr id="71" name="Rectangle 70"/>
            <p:cNvSpPr/>
            <p:nvPr/>
          </p:nvSpPr>
          <p:spPr>
            <a:xfrm>
              <a:off x="541019" y="885443"/>
              <a:ext cx="1211676" cy="186477"/>
            </a:xfrm>
            <a:prstGeom prst="rect">
              <a:avLst/>
            </a:prstGeom>
            <a:ln>
              <a:noFill/>
            </a:ln>
          </p:spPr>
          <p:txBody>
            <a:bodyPr vert="horz" lIns="0" tIns="0" rIns="0" bIns="0" rtlCol="0">
              <a:noAutofit/>
            </a:bodyPr>
            <a:lstStyle/>
            <a:p>
              <a:pPr marL="6350" indent="-6350">
                <a:lnSpc>
                  <a:spcPct val="107000"/>
                </a:lnSpc>
                <a:spcAft>
                  <a:spcPts val="800"/>
                </a:spcAft>
              </a:pPr>
              <a:r>
                <a:rPr lang="en-US" sz="1100">
                  <a:solidFill>
                    <a:srgbClr val="000000"/>
                  </a:solidFill>
                  <a:effectLst/>
                  <a:latin typeface="Calibri"/>
                  <a:ea typeface="Calibri"/>
                  <a:cs typeface="Calibri"/>
                </a:rPr>
                <a:t>steps using real </a:t>
              </a:r>
              <a:endParaRPr lang="en-GB" sz="1100">
                <a:solidFill>
                  <a:srgbClr val="000000"/>
                </a:solidFill>
                <a:effectLst/>
                <a:latin typeface="Calibri"/>
                <a:ea typeface="Calibri"/>
                <a:cs typeface="Calibri"/>
              </a:endParaRPr>
            </a:p>
          </p:txBody>
        </p:sp>
        <p:sp>
          <p:nvSpPr>
            <p:cNvPr id="72" name="Rectangle 71"/>
            <p:cNvSpPr/>
            <p:nvPr/>
          </p:nvSpPr>
          <p:spPr>
            <a:xfrm>
              <a:off x="601979" y="1082039"/>
              <a:ext cx="1047496" cy="186477"/>
            </a:xfrm>
            <a:prstGeom prst="rect">
              <a:avLst/>
            </a:prstGeom>
            <a:ln>
              <a:noFill/>
            </a:ln>
          </p:spPr>
          <p:txBody>
            <a:bodyPr vert="horz" lIns="0" tIns="0" rIns="0" bIns="0" rtlCol="0">
              <a:noAutofit/>
            </a:bodyPr>
            <a:lstStyle/>
            <a:p>
              <a:pPr marL="6350" indent="-6350">
                <a:lnSpc>
                  <a:spcPct val="107000"/>
                </a:lnSpc>
                <a:spcAft>
                  <a:spcPts val="800"/>
                </a:spcAft>
              </a:pPr>
              <a:r>
                <a:rPr lang="en-US" sz="1100">
                  <a:solidFill>
                    <a:srgbClr val="000000"/>
                  </a:solidFill>
                  <a:effectLst/>
                  <a:latin typeface="Calibri"/>
                  <a:ea typeface="Calibri"/>
                  <a:cs typeface="Calibri"/>
                </a:rPr>
                <a:t>objects and a </a:t>
              </a:r>
              <a:endParaRPr lang="en-GB" sz="1100">
                <a:solidFill>
                  <a:srgbClr val="000000"/>
                </a:solidFill>
                <a:effectLst/>
                <a:latin typeface="Calibri"/>
                <a:ea typeface="Calibri"/>
                <a:cs typeface="Calibri"/>
              </a:endParaRPr>
            </a:p>
          </p:txBody>
        </p:sp>
        <p:sp>
          <p:nvSpPr>
            <p:cNvPr id="73" name="Rectangle 72"/>
            <p:cNvSpPr/>
            <p:nvPr/>
          </p:nvSpPr>
          <p:spPr>
            <a:xfrm>
              <a:off x="618743" y="1280159"/>
              <a:ext cx="965187" cy="186477"/>
            </a:xfrm>
            <a:prstGeom prst="rect">
              <a:avLst/>
            </a:prstGeom>
            <a:ln>
              <a:noFill/>
            </a:ln>
          </p:spPr>
          <p:txBody>
            <a:bodyPr vert="horz" lIns="0" tIns="0" rIns="0" bIns="0" rtlCol="0">
              <a:noAutofit/>
            </a:bodyPr>
            <a:lstStyle/>
            <a:p>
              <a:pPr marL="6350" indent="-6350">
                <a:lnSpc>
                  <a:spcPct val="107000"/>
                </a:lnSpc>
                <a:spcAft>
                  <a:spcPts val="800"/>
                </a:spcAft>
              </a:pPr>
              <a:r>
                <a:rPr lang="en-US" sz="1100">
                  <a:solidFill>
                    <a:srgbClr val="000000"/>
                  </a:solidFill>
                  <a:effectLst/>
                  <a:latin typeface="Calibri"/>
                  <a:ea typeface="Calibri"/>
                  <a:cs typeface="Calibri"/>
                </a:rPr>
                <a:t>number line.</a:t>
              </a:r>
              <a:endParaRPr lang="en-GB" sz="1100">
                <a:solidFill>
                  <a:srgbClr val="000000"/>
                </a:solidFill>
                <a:effectLst/>
                <a:latin typeface="Calibri"/>
                <a:ea typeface="Calibri"/>
                <a:cs typeface="Calibri"/>
              </a:endParaRPr>
            </a:p>
          </p:txBody>
        </p:sp>
        <p:sp>
          <p:nvSpPr>
            <p:cNvPr id="74" name="Rectangle 73"/>
            <p:cNvSpPr/>
            <p:nvPr/>
          </p:nvSpPr>
          <p:spPr>
            <a:xfrm>
              <a:off x="1342648" y="1280159"/>
              <a:ext cx="42144" cy="186477"/>
            </a:xfrm>
            <a:prstGeom prst="rect">
              <a:avLst/>
            </a:prstGeom>
            <a:ln>
              <a:noFill/>
            </a:ln>
          </p:spPr>
          <p:txBody>
            <a:bodyPr vert="horz" lIns="0" tIns="0" rIns="0" bIns="0" rtlCol="0">
              <a:noAutofit/>
            </a:bodyPr>
            <a:lstStyle/>
            <a:p>
              <a:pPr marL="6350" indent="-6350">
                <a:lnSpc>
                  <a:spcPct val="107000"/>
                </a:lnSpc>
                <a:spcAft>
                  <a:spcPts val="800"/>
                </a:spcAft>
              </a:pPr>
              <a:r>
                <a:rPr lang="en-GB" sz="1100">
                  <a:solidFill>
                    <a:srgbClr val="000000"/>
                  </a:solidFill>
                  <a:effectLst/>
                  <a:latin typeface="Calibri"/>
                  <a:ea typeface="Calibri"/>
                  <a:cs typeface="Calibri"/>
                </a:rPr>
                <a:t> </a:t>
              </a:r>
            </a:p>
          </p:txBody>
        </p:sp>
        <p:sp>
          <p:nvSpPr>
            <p:cNvPr id="75" name="Shape 4997"/>
            <p:cNvSpPr/>
            <p:nvPr/>
          </p:nvSpPr>
          <p:spPr>
            <a:xfrm>
              <a:off x="4997193" y="1257300"/>
              <a:ext cx="1834896" cy="1431036"/>
            </a:xfrm>
            <a:custGeom>
              <a:avLst/>
              <a:gdLst/>
              <a:ahLst/>
              <a:cxnLst/>
              <a:rect l="0" t="0" r="0" b="0"/>
              <a:pathLst>
                <a:path w="1834896" h="1431036">
                  <a:moveTo>
                    <a:pt x="1551432" y="0"/>
                  </a:moveTo>
                  <a:lnTo>
                    <a:pt x="1385316" y="457200"/>
                  </a:lnTo>
                  <a:cubicBezTo>
                    <a:pt x="1748027" y="617220"/>
                    <a:pt x="1834896" y="928116"/>
                    <a:pt x="1575816" y="1153668"/>
                  </a:cubicBezTo>
                  <a:cubicBezTo>
                    <a:pt x="1318260" y="1377696"/>
                    <a:pt x="813816" y="1431036"/>
                    <a:pt x="449580" y="1272540"/>
                  </a:cubicBezTo>
                  <a:cubicBezTo>
                    <a:pt x="86868" y="1112520"/>
                    <a:pt x="0" y="801624"/>
                    <a:pt x="259080" y="576072"/>
                  </a:cubicBezTo>
                  <a:cubicBezTo>
                    <a:pt x="449580" y="409956"/>
                    <a:pt x="783336" y="332232"/>
                    <a:pt x="1103376" y="379476"/>
                  </a:cubicBezTo>
                  <a:lnTo>
                    <a:pt x="155143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6" name="Shape 4998"/>
            <p:cNvSpPr/>
            <p:nvPr/>
          </p:nvSpPr>
          <p:spPr>
            <a:xfrm>
              <a:off x="5094729" y="1609649"/>
              <a:ext cx="819912" cy="1023823"/>
            </a:xfrm>
            <a:custGeom>
              <a:avLst/>
              <a:gdLst/>
              <a:ahLst/>
              <a:cxnLst/>
              <a:rect l="0" t="0" r="0" b="0"/>
              <a:pathLst>
                <a:path w="819912" h="1023823">
                  <a:moveTo>
                    <a:pt x="819912" y="0"/>
                  </a:moveTo>
                  <a:lnTo>
                    <a:pt x="819912" y="25908"/>
                  </a:lnTo>
                  <a:lnTo>
                    <a:pt x="795528" y="27127"/>
                  </a:lnTo>
                  <a:lnTo>
                    <a:pt x="766572" y="27127"/>
                  </a:lnTo>
                  <a:lnTo>
                    <a:pt x="737616" y="28651"/>
                  </a:lnTo>
                  <a:lnTo>
                    <a:pt x="708660" y="31699"/>
                  </a:lnTo>
                  <a:lnTo>
                    <a:pt x="679704" y="34747"/>
                  </a:lnTo>
                  <a:lnTo>
                    <a:pt x="650748" y="37795"/>
                  </a:lnTo>
                  <a:lnTo>
                    <a:pt x="621792" y="42367"/>
                  </a:lnTo>
                  <a:lnTo>
                    <a:pt x="592836" y="46939"/>
                  </a:lnTo>
                  <a:lnTo>
                    <a:pt x="565404" y="51511"/>
                  </a:lnTo>
                  <a:lnTo>
                    <a:pt x="537972" y="57607"/>
                  </a:lnTo>
                  <a:lnTo>
                    <a:pt x="510540" y="65227"/>
                  </a:lnTo>
                  <a:lnTo>
                    <a:pt x="484632" y="71323"/>
                  </a:lnTo>
                  <a:lnTo>
                    <a:pt x="457200" y="80467"/>
                  </a:lnTo>
                  <a:lnTo>
                    <a:pt x="432816" y="88087"/>
                  </a:lnTo>
                  <a:lnTo>
                    <a:pt x="406908" y="97231"/>
                  </a:lnTo>
                  <a:lnTo>
                    <a:pt x="382524" y="106375"/>
                  </a:lnTo>
                  <a:lnTo>
                    <a:pt x="358140" y="117043"/>
                  </a:lnTo>
                  <a:lnTo>
                    <a:pt x="333756" y="127711"/>
                  </a:lnTo>
                  <a:lnTo>
                    <a:pt x="310896" y="139903"/>
                  </a:lnTo>
                  <a:lnTo>
                    <a:pt x="288036" y="150571"/>
                  </a:lnTo>
                  <a:lnTo>
                    <a:pt x="266700" y="164287"/>
                  </a:lnTo>
                  <a:lnTo>
                    <a:pt x="246888" y="176479"/>
                  </a:lnTo>
                  <a:lnTo>
                    <a:pt x="225552" y="190195"/>
                  </a:lnTo>
                  <a:lnTo>
                    <a:pt x="205740" y="203911"/>
                  </a:lnTo>
                  <a:lnTo>
                    <a:pt x="187452" y="217627"/>
                  </a:lnTo>
                  <a:lnTo>
                    <a:pt x="169164" y="232867"/>
                  </a:lnTo>
                  <a:lnTo>
                    <a:pt x="147828" y="254203"/>
                  </a:lnTo>
                  <a:lnTo>
                    <a:pt x="126492" y="275539"/>
                  </a:lnTo>
                  <a:lnTo>
                    <a:pt x="108204" y="296875"/>
                  </a:lnTo>
                  <a:lnTo>
                    <a:pt x="91440" y="318211"/>
                  </a:lnTo>
                  <a:lnTo>
                    <a:pt x="76200" y="341071"/>
                  </a:lnTo>
                  <a:lnTo>
                    <a:pt x="64008" y="363931"/>
                  </a:lnTo>
                  <a:lnTo>
                    <a:pt x="51816" y="385267"/>
                  </a:lnTo>
                  <a:lnTo>
                    <a:pt x="42672" y="408127"/>
                  </a:lnTo>
                  <a:lnTo>
                    <a:pt x="36576" y="430987"/>
                  </a:lnTo>
                  <a:lnTo>
                    <a:pt x="30480" y="455371"/>
                  </a:lnTo>
                  <a:lnTo>
                    <a:pt x="27432" y="478231"/>
                  </a:lnTo>
                  <a:lnTo>
                    <a:pt x="25908" y="501091"/>
                  </a:lnTo>
                  <a:lnTo>
                    <a:pt x="25908" y="523951"/>
                  </a:lnTo>
                  <a:lnTo>
                    <a:pt x="27432" y="546811"/>
                  </a:lnTo>
                  <a:lnTo>
                    <a:pt x="30480" y="569671"/>
                  </a:lnTo>
                  <a:lnTo>
                    <a:pt x="36576" y="592531"/>
                  </a:lnTo>
                  <a:lnTo>
                    <a:pt x="42672" y="615391"/>
                  </a:lnTo>
                  <a:lnTo>
                    <a:pt x="51816" y="636727"/>
                  </a:lnTo>
                  <a:lnTo>
                    <a:pt x="62484" y="659587"/>
                  </a:lnTo>
                  <a:lnTo>
                    <a:pt x="74676" y="680923"/>
                  </a:lnTo>
                  <a:lnTo>
                    <a:pt x="88392" y="703783"/>
                  </a:lnTo>
                  <a:lnTo>
                    <a:pt x="105156" y="725119"/>
                  </a:lnTo>
                  <a:lnTo>
                    <a:pt x="121920" y="744931"/>
                  </a:lnTo>
                  <a:lnTo>
                    <a:pt x="141732" y="766267"/>
                  </a:lnTo>
                  <a:lnTo>
                    <a:pt x="163068" y="786079"/>
                  </a:lnTo>
                  <a:lnTo>
                    <a:pt x="185928" y="804367"/>
                  </a:lnTo>
                  <a:lnTo>
                    <a:pt x="210312" y="824179"/>
                  </a:lnTo>
                  <a:lnTo>
                    <a:pt x="236220" y="842467"/>
                  </a:lnTo>
                  <a:lnTo>
                    <a:pt x="263652" y="859231"/>
                  </a:lnTo>
                  <a:lnTo>
                    <a:pt x="294132" y="875995"/>
                  </a:lnTo>
                  <a:lnTo>
                    <a:pt x="324612" y="892759"/>
                  </a:lnTo>
                  <a:lnTo>
                    <a:pt x="358140" y="907999"/>
                  </a:lnTo>
                  <a:lnTo>
                    <a:pt x="391668" y="921715"/>
                  </a:lnTo>
                  <a:lnTo>
                    <a:pt x="426720" y="935431"/>
                  </a:lnTo>
                  <a:lnTo>
                    <a:pt x="461772" y="946099"/>
                  </a:lnTo>
                  <a:lnTo>
                    <a:pt x="498348" y="956767"/>
                  </a:lnTo>
                  <a:lnTo>
                    <a:pt x="534924" y="965911"/>
                  </a:lnTo>
                  <a:lnTo>
                    <a:pt x="571500" y="975055"/>
                  </a:lnTo>
                  <a:lnTo>
                    <a:pt x="609600" y="981151"/>
                  </a:lnTo>
                  <a:lnTo>
                    <a:pt x="647700" y="987247"/>
                  </a:lnTo>
                  <a:lnTo>
                    <a:pt x="685800" y="991819"/>
                  </a:lnTo>
                  <a:lnTo>
                    <a:pt x="723900" y="994867"/>
                  </a:lnTo>
                  <a:lnTo>
                    <a:pt x="762000" y="997915"/>
                  </a:lnTo>
                  <a:lnTo>
                    <a:pt x="819912" y="997915"/>
                  </a:lnTo>
                  <a:lnTo>
                    <a:pt x="819912" y="1023823"/>
                  </a:lnTo>
                  <a:lnTo>
                    <a:pt x="762000" y="1023823"/>
                  </a:lnTo>
                  <a:lnTo>
                    <a:pt x="722376" y="1020775"/>
                  </a:lnTo>
                  <a:lnTo>
                    <a:pt x="682752" y="1017727"/>
                  </a:lnTo>
                  <a:lnTo>
                    <a:pt x="644652" y="1013155"/>
                  </a:lnTo>
                  <a:lnTo>
                    <a:pt x="605028" y="1007059"/>
                  </a:lnTo>
                  <a:lnTo>
                    <a:pt x="566928" y="999439"/>
                  </a:lnTo>
                  <a:lnTo>
                    <a:pt x="528828" y="991819"/>
                  </a:lnTo>
                  <a:lnTo>
                    <a:pt x="492252" y="982675"/>
                  </a:lnTo>
                  <a:lnTo>
                    <a:pt x="454152" y="972007"/>
                  </a:lnTo>
                  <a:lnTo>
                    <a:pt x="417576" y="959815"/>
                  </a:lnTo>
                  <a:lnTo>
                    <a:pt x="382524" y="946099"/>
                  </a:lnTo>
                  <a:lnTo>
                    <a:pt x="347472" y="930859"/>
                  </a:lnTo>
                  <a:lnTo>
                    <a:pt x="313944" y="915619"/>
                  </a:lnTo>
                  <a:lnTo>
                    <a:pt x="281940" y="898855"/>
                  </a:lnTo>
                  <a:lnTo>
                    <a:pt x="251460" y="882091"/>
                  </a:lnTo>
                  <a:lnTo>
                    <a:pt x="222504" y="863803"/>
                  </a:lnTo>
                  <a:lnTo>
                    <a:pt x="195072" y="845515"/>
                  </a:lnTo>
                  <a:lnTo>
                    <a:pt x="169164" y="825703"/>
                  </a:lnTo>
                  <a:lnTo>
                    <a:pt x="146304" y="805891"/>
                  </a:lnTo>
                  <a:lnTo>
                    <a:pt x="123444" y="784555"/>
                  </a:lnTo>
                  <a:lnTo>
                    <a:pt x="103632" y="763219"/>
                  </a:lnTo>
                  <a:lnTo>
                    <a:pt x="85344" y="741883"/>
                  </a:lnTo>
                  <a:lnTo>
                    <a:pt x="68580" y="719023"/>
                  </a:lnTo>
                  <a:lnTo>
                    <a:pt x="53340" y="696163"/>
                  </a:lnTo>
                  <a:lnTo>
                    <a:pt x="39624" y="671779"/>
                  </a:lnTo>
                  <a:lnTo>
                    <a:pt x="28956" y="648919"/>
                  </a:lnTo>
                  <a:lnTo>
                    <a:pt x="18288" y="624535"/>
                  </a:lnTo>
                  <a:lnTo>
                    <a:pt x="10668" y="600151"/>
                  </a:lnTo>
                  <a:lnTo>
                    <a:pt x="6096" y="575767"/>
                  </a:lnTo>
                  <a:lnTo>
                    <a:pt x="1524" y="551383"/>
                  </a:lnTo>
                  <a:lnTo>
                    <a:pt x="0" y="525475"/>
                  </a:lnTo>
                  <a:lnTo>
                    <a:pt x="0" y="501091"/>
                  </a:lnTo>
                  <a:lnTo>
                    <a:pt x="1524" y="475183"/>
                  </a:lnTo>
                  <a:lnTo>
                    <a:pt x="4572" y="450799"/>
                  </a:lnTo>
                  <a:lnTo>
                    <a:pt x="10668" y="426415"/>
                  </a:lnTo>
                  <a:lnTo>
                    <a:pt x="18288" y="400507"/>
                  </a:lnTo>
                  <a:lnTo>
                    <a:pt x="28956" y="376123"/>
                  </a:lnTo>
                  <a:lnTo>
                    <a:pt x="39624" y="351739"/>
                  </a:lnTo>
                  <a:lnTo>
                    <a:pt x="53340" y="328879"/>
                  </a:lnTo>
                  <a:lnTo>
                    <a:pt x="70104" y="304495"/>
                  </a:lnTo>
                  <a:lnTo>
                    <a:pt x="86868" y="281635"/>
                  </a:lnTo>
                  <a:lnTo>
                    <a:pt x="106680" y="258775"/>
                  </a:lnTo>
                  <a:lnTo>
                    <a:pt x="128016" y="235915"/>
                  </a:lnTo>
                  <a:lnTo>
                    <a:pt x="152400" y="214579"/>
                  </a:lnTo>
                  <a:lnTo>
                    <a:pt x="170688" y="197815"/>
                  </a:lnTo>
                  <a:lnTo>
                    <a:pt x="190500" y="184099"/>
                  </a:lnTo>
                  <a:lnTo>
                    <a:pt x="210312" y="168859"/>
                  </a:lnTo>
                  <a:lnTo>
                    <a:pt x="231648" y="155143"/>
                  </a:lnTo>
                  <a:lnTo>
                    <a:pt x="252984" y="141427"/>
                  </a:lnTo>
                  <a:lnTo>
                    <a:pt x="275844" y="129235"/>
                  </a:lnTo>
                  <a:lnTo>
                    <a:pt x="298704" y="117043"/>
                  </a:lnTo>
                  <a:lnTo>
                    <a:pt x="323088" y="104851"/>
                  </a:lnTo>
                  <a:lnTo>
                    <a:pt x="347472" y="94183"/>
                  </a:lnTo>
                  <a:lnTo>
                    <a:pt x="371856" y="83515"/>
                  </a:lnTo>
                  <a:lnTo>
                    <a:pt x="397764" y="72847"/>
                  </a:lnTo>
                  <a:lnTo>
                    <a:pt x="423672" y="63703"/>
                  </a:lnTo>
                  <a:lnTo>
                    <a:pt x="449580" y="54559"/>
                  </a:lnTo>
                  <a:lnTo>
                    <a:pt x="477012" y="46939"/>
                  </a:lnTo>
                  <a:lnTo>
                    <a:pt x="504444" y="39319"/>
                  </a:lnTo>
                  <a:lnTo>
                    <a:pt x="531876" y="33223"/>
                  </a:lnTo>
                  <a:lnTo>
                    <a:pt x="560832" y="27127"/>
                  </a:lnTo>
                  <a:lnTo>
                    <a:pt x="588264" y="21031"/>
                  </a:lnTo>
                  <a:lnTo>
                    <a:pt x="617220" y="16459"/>
                  </a:lnTo>
                  <a:lnTo>
                    <a:pt x="646176" y="11887"/>
                  </a:lnTo>
                  <a:lnTo>
                    <a:pt x="675132" y="8839"/>
                  </a:lnTo>
                  <a:lnTo>
                    <a:pt x="705612" y="5791"/>
                  </a:lnTo>
                  <a:lnTo>
                    <a:pt x="736092" y="2743"/>
                  </a:lnTo>
                  <a:lnTo>
                    <a:pt x="765048" y="1219"/>
                  </a:lnTo>
                  <a:lnTo>
                    <a:pt x="795528" y="1219"/>
                  </a:lnTo>
                  <a:lnTo>
                    <a:pt x="819912" y="0"/>
                  </a:ln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GB"/>
            </a:p>
          </p:txBody>
        </p:sp>
        <p:sp>
          <p:nvSpPr>
            <p:cNvPr id="77" name="Shape 4999"/>
            <p:cNvSpPr/>
            <p:nvPr/>
          </p:nvSpPr>
          <p:spPr>
            <a:xfrm>
              <a:off x="5914641" y="1243584"/>
              <a:ext cx="819912" cy="1389888"/>
            </a:xfrm>
            <a:custGeom>
              <a:avLst/>
              <a:gdLst/>
              <a:ahLst/>
              <a:cxnLst/>
              <a:rect l="0" t="0" r="0" b="0"/>
              <a:pathLst>
                <a:path w="819912" h="1389888">
                  <a:moveTo>
                    <a:pt x="633222" y="190"/>
                  </a:moveTo>
                  <a:cubicBezTo>
                    <a:pt x="636270" y="0"/>
                    <a:pt x="639318" y="762"/>
                    <a:pt x="641604" y="3048"/>
                  </a:cubicBezTo>
                  <a:cubicBezTo>
                    <a:pt x="646176" y="6096"/>
                    <a:pt x="647700" y="12192"/>
                    <a:pt x="646176" y="18288"/>
                  </a:cubicBezTo>
                  <a:lnTo>
                    <a:pt x="483732" y="465381"/>
                  </a:lnTo>
                  <a:lnTo>
                    <a:pt x="505968" y="475488"/>
                  </a:lnTo>
                  <a:lnTo>
                    <a:pt x="537972" y="492252"/>
                  </a:lnTo>
                  <a:lnTo>
                    <a:pt x="568452" y="509016"/>
                  </a:lnTo>
                  <a:lnTo>
                    <a:pt x="597408" y="527304"/>
                  </a:lnTo>
                  <a:lnTo>
                    <a:pt x="624840" y="545592"/>
                  </a:lnTo>
                  <a:lnTo>
                    <a:pt x="650748" y="565404"/>
                  </a:lnTo>
                  <a:lnTo>
                    <a:pt x="673608" y="585216"/>
                  </a:lnTo>
                  <a:lnTo>
                    <a:pt x="696468" y="606552"/>
                  </a:lnTo>
                  <a:lnTo>
                    <a:pt x="716280" y="627888"/>
                  </a:lnTo>
                  <a:lnTo>
                    <a:pt x="734568" y="649224"/>
                  </a:lnTo>
                  <a:lnTo>
                    <a:pt x="751332" y="672084"/>
                  </a:lnTo>
                  <a:lnTo>
                    <a:pt x="766572" y="694944"/>
                  </a:lnTo>
                  <a:lnTo>
                    <a:pt x="780288" y="719328"/>
                  </a:lnTo>
                  <a:lnTo>
                    <a:pt x="790956" y="742188"/>
                  </a:lnTo>
                  <a:lnTo>
                    <a:pt x="801624" y="766572"/>
                  </a:lnTo>
                  <a:lnTo>
                    <a:pt x="809244" y="790956"/>
                  </a:lnTo>
                  <a:lnTo>
                    <a:pt x="813816" y="815340"/>
                  </a:lnTo>
                  <a:lnTo>
                    <a:pt x="818388" y="839724"/>
                  </a:lnTo>
                  <a:lnTo>
                    <a:pt x="819912" y="865632"/>
                  </a:lnTo>
                  <a:lnTo>
                    <a:pt x="819912" y="890016"/>
                  </a:lnTo>
                  <a:lnTo>
                    <a:pt x="818388" y="915924"/>
                  </a:lnTo>
                  <a:lnTo>
                    <a:pt x="815340" y="940308"/>
                  </a:lnTo>
                  <a:lnTo>
                    <a:pt x="809244" y="964692"/>
                  </a:lnTo>
                  <a:lnTo>
                    <a:pt x="801624" y="990600"/>
                  </a:lnTo>
                  <a:lnTo>
                    <a:pt x="790956" y="1014984"/>
                  </a:lnTo>
                  <a:lnTo>
                    <a:pt x="780288" y="1039368"/>
                  </a:lnTo>
                  <a:lnTo>
                    <a:pt x="766572" y="1062228"/>
                  </a:lnTo>
                  <a:lnTo>
                    <a:pt x="749808" y="1086612"/>
                  </a:lnTo>
                  <a:lnTo>
                    <a:pt x="733044" y="1109472"/>
                  </a:lnTo>
                  <a:lnTo>
                    <a:pt x="713232" y="1132332"/>
                  </a:lnTo>
                  <a:lnTo>
                    <a:pt x="691896" y="1155192"/>
                  </a:lnTo>
                  <a:lnTo>
                    <a:pt x="667512" y="1176528"/>
                  </a:lnTo>
                  <a:lnTo>
                    <a:pt x="641604" y="1197864"/>
                  </a:lnTo>
                  <a:lnTo>
                    <a:pt x="615696" y="1217676"/>
                  </a:lnTo>
                  <a:lnTo>
                    <a:pt x="586740" y="1237488"/>
                  </a:lnTo>
                  <a:lnTo>
                    <a:pt x="557784" y="1254252"/>
                  </a:lnTo>
                  <a:lnTo>
                    <a:pt x="527304" y="1271016"/>
                  </a:lnTo>
                  <a:lnTo>
                    <a:pt x="495300" y="1287780"/>
                  </a:lnTo>
                  <a:lnTo>
                    <a:pt x="463296" y="1301496"/>
                  </a:lnTo>
                  <a:lnTo>
                    <a:pt x="429768" y="1315212"/>
                  </a:lnTo>
                  <a:lnTo>
                    <a:pt x="396240" y="1327404"/>
                  </a:lnTo>
                  <a:lnTo>
                    <a:pt x="361188" y="1339596"/>
                  </a:lnTo>
                  <a:lnTo>
                    <a:pt x="324612" y="1348740"/>
                  </a:lnTo>
                  <a:lnTo>
                    <a:pt x="288036" y="1357884"/>
                  </a:lnTo>
                  <a:lnTo>
                    <a:pt x="251460" y="1365504"/>
                  </a:lnTo>
                  <a:lnTo>
                    <a:pt x="213360" y="1373124"/>
                  </a:lnTo>
                  <a:lnTo>
                    <a:pt x="175260" y="1379220"/>
                  </a:lnTo>
                  <a:lnTo>
                    <a:pt x="137160" y="1383792"/>
                  </a:lnTo>
                  <a:lnTo>
                    <a:pt x="97536" y="1386840"/>
                  </a:lnTo>
                  <a:lnTo>
                    <a:pt x="59436" y="1389888"/>
                  </a:lnTo>
                  <a:lnTo>
                    <a:pt x="0" y="1389888"/>
                  </a:lnTo>
                  <a:lnTo>
                    <a:pt x="0" y="1363980"/>
                  </a:lnTo>
                  <a:lnTo>
                    <a:pt x="57912" y="1363980"/>
                  </a:lnTo>
                  <a:lnTo>
                    <a:pt x="96012" y="1360932"/>
                  </a:lnTo>
                  <a:lnTo>
                    <a:pt x="134112" y="1357884"/>
                  </a:lnTo>
                  <a:lnTo>
                    <a:pt x="172212" y="1353312"/>
                  </a:lnTo>
                  <a:lnTo>
                    <a:pt x="208788" y="1347216"/>
                  </a:lnTo>
                  <a:lnTo>
                    <a:pt x="245364" y="1341120"/>
                  </a:lnTo>
                  <a:lnTo>
                    <a:pt x="281940" y="1333500"/>
                  </a:lnTo>
                  <a:lnTo>
                    <a:pt x="316992" y="1324356"/>
                  </a:lnTo>
                  <a:lnTo>
                    <a:pt x="352044" y="1313688"/>
                  </a:lnTo>
                  <a:lnTo>
                    <a:pt x="387096" y="1303020"/>
                  </a:lnTo>
                  <a:lnTo>
                    <a:pt x="420624" y="1290828"/>
                  </a:lnTo>
                  <a:lnTo>
                    <a:pt x="452628" y="1278636"/>
                  </a:lnTo>
                  <a:lnTo>
                    <a:pt x="484632" y="1263396"/>
                  </a:lnTo>
                  <a:lnTo>
                    <a:pt x="515112" y="1248156"/>
                  </a:lnTo>
                  <a:lnTo>
                    <a:pt x="544068" y="1232916"/>
                  </a:lnTo>
                  <a:lnTo>
                    <a:pt x="573024" y="1214628"/>
                  </a:lnTo>
                  <a:lnTo>
                    <a:pt x="600456" y="1196340"/>
                  </a:lnTo>
                  <a:lnTo>
                    <a:pt x="624840" y="1178052"/>
                  </a:lnTo>
                  <a:lnTo>
                    <a:pt x="650748" y="1158240"/>
                  </a:lnTo>
                  <a:lnTo>
                    <a:pt x="672084" y="1136904"/>
                  </a:lnTo>
                  <a:lnTo>
                    <a:pt x="693420" y="1115568"/>
                  </a:lnTo>
                  <a:lnTo>
                    <a:pt x="711708" y="1094232"/>
                  </a:lnTo>
                  <a:lnTo>
                    <a:pt x="728472" y="1072896"/>
                  </a:lnTo>
                  <a:lnTo>
                    <a:pt x="743712" y="1050036"/>
                  </a:lnTo>
                  <a:lnTo>
                    <a:pt x="755904" y="1027176"/>
                  </a:lnTo>
                  <a:lnTo>
                    <a:pt x="768096" y="1005840"/>
                  </a:lnTo>
                  <a:lnTo>
                    <a:pt x="777240" y="982980"/>
                  </a:lnTo>
                  <a:lnTo>
                    <a:pt x="783336" y="960120"/>
                  </a:lnTo>
                  <a:lnTo>
                    <a:pt x="789432" y="935736"/>
                  </a:lnTo>
                  <a:lnTo>
                    <a:pt x="792480" y="912876"/>
                  </a:lnTo>
                  <a:lnTo>
                    <a:pt x="794004" y="890016"/>
                  </a:lnTo>
                  <a:lnTo>
                    <a:pt x="794004" y="867156"/>
                  </a:lnTo>
                  <a:lnTo>
                    <a:pt x="792480" y="844296"/>
                  </a:lnTo>
                  <a:lnTo>
                    <a:pt x="789432" y="821436"/>
                  </a:lnTo>
                  <a:lnTo>
                    <a:pt x="783336" y="798576"/>
                  </a:lnTo>
                  <a:lnTo>
                    <a:pt x="777240" y="775716"/>
                  </a:lnTo>
                  <a:lnTo>
                    <a:pt x="768096" y="754380"/>
                  </a:lnTo>
                  <a:lnTo>
                    <a:pt x="757428" y="731520"/>
                  </a:lnTo>
                  <a:lnTo>
                    <a:pt x="745236" y="710184"/>
                  </a:lnTo>
                  <a:lnTo>
                    <a:pt x="731520" y="687324"/>
                  </a:lnTo>
                  <a:lnTo>
                    <a:pt x="714756" y="665988"/>
                  </a:lnTo>
                  <a:lnTo>
                    <a:pt x="697992" y="646176"/>
                  </a:lnTo>
                  <a:lnTo>
                    <a:pt x="678180" y="624840"/>
                  </a:lnTo>
                  <a:lnTo>
                    <a:pt x="656844" y="605028"/>
                  </a:lnTo>
                  <a:lnTo>
                    <a:pt x="633984" y="586740"/>
                  </a:lnTo>
                  <a:lnTo>
                    <a:pt x="609600" y="566928"/>
                  </a:lnTo>
                  <a:lnTo>
                    <a:pt x="583692" y="548640"/>
                  </a:lnTo>
                  <a:lnTo>
                    <a:pt x="556260" y="531876"/>
                  </a:lnTo>
                  <a:lnTo>
                    <a:pt x="525780" y="515112"/>
                  </a:lnTo>
                  <a:lnTo>
                    <a:pt x="495300" y="498348"/>
                  </a:lnTo>
                  <a:lnTo>
                    <a:pt x="461772" y="483108"/>
                  </a:lnTo>
                  <a:cubicBezTo>
                    <a:pt x="455676" y="480060"/>
                    <a:pt x="452628" y="473964"/>
                    <a:pt x="455676" y="467868"/>
                  </a:cubicBezTo>
                  <a:lnTo>
                    <a:pt x="605810" y="53279"/>
                  </a:lnTo>
                  <a:lnTo>
                    <a:pt x="195072" y="402336"/>
                  </a:lnTo>
                  <a:cubicBezTo>
                    <a:pt x="192024" y="405384"/>
                    <a:pt x="188976" y="406908"/>
                    <a:pt x="184404" y="405384"/>
                  </a:cubicBezTo>
                  <a:lnTo>
                    <a:pt x="155448" y="402336"/>
                  </a:lnTo>
                  <a:lnTo>
                    <a:pt x="124968" y="399288"/>
                  </a:lnTo>
                  <a:lnTo>
                    <a:pt x="96012" y="396240"/>
                  </a:lnTo>
                  <a:lnTo>
                    <a:pt x="65532" y="394716"/>
                  </a:lnTo>
                  <a:lnTo>
                    <a:pt x="35052" y="393192"/>
                  </a:lnTo>
                  <a:lnTo>
                    <a:pt x="6096" y="391668"/>
                  </a:lnTo>
                  <a:lnTo>
                    <a:pt x="0" y="391973"/>
                  </a:lnTo>
                  <a:lnTo>
                    <a:pt x="0" y="366065"/>
                  </a:lnTo>
                  <a:lnTo>
                    <a:pt x="6096" y="365760"/>
                  </a:lnTo>
                  <a:lnTo>
                    <a:pt x="36576" y="367284"/>
                  </a:lnTo>
                  <a:lnTo>
                    <a:pt x="67056" y="368808"/>
                  </a:lnTo>
                  <a:lnTo>
                    <a:pt x="97536" y="370332"/>
                  </a:lnTo>
                  <a:lnTo>
                    <a:pt x="128016" y="373380"/>
                  </a:lnTo>
                  <a:lnTo>
                    <a:pt x="158496" y="376428"/>
                  </a:lnTo>
                  <a:lnTo>
                    <a:pt x="182640" y="378842"/>
                  </a:lnTo>
                  <a:lnTo>
                    <a:pt x="624840" y="3048"/>
                  </a:lnTo>
                  <a:cubicBezTo>
                    <a:pt x="627126" y="1524"/>
                    <a:pt x="630174" y="381"/>
                    <a:pt x="633222" y="190"/>
                  </a:cubicBez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GB"/>
            </a:p>
          </p:txBody>
        </p:sp>
        <p:sp>
          <p:nvSpPr>
            <p:cNvPr id="78" name="Rectangle 77"/>
            <p:cNvSpPr/>
            <p:nvPr/>
          </p:nvSpPr>
          <p:spPr>
            <a:xfrm>
              <a:off x="5585462" y="1851659"/>
              <a:ext cx="915746" cy="186477"/>
            </a:xfrm>
            <a:prstGeom prst="rect">
              <a:avLst/>
            </a:prstGeom>
            <a:ln>
              <a:noFill/>
            </a:ln>
          </p:spPr>
          <p:txBody>
            <a:bodyPr vert="horz" lIns="0" tIns="0" rIns="0" bIns="0" rtlCol="0">
              <a:noAutofit/>
            </a:bodyPr>
            <a:lstStyle/>
            <a:p>
              <a:pPr marL="6350" indent="-6350">
                <a:lnSpc>
                  <a:spcPct val="107000"/>
                </a:lnSpc>
                <a:spcAft>
                  <a:spcPts val="800"/>
                </a:spcAft>
              </a:pPr>
              <a:r>
                <a:rPr lang="en-US" sz="1100">
                  <a:solidFill>
                    <a:srgbClr val="000000"/>
                  </a:solidFill>
                  <a:effectLst/>
                  <a:latin typeface="Calibri"/>
                  <a:ea typeface="Calibri"/>
                  <a:cs typeface="Calibri"/>
                </a:rPr>
                <a:t>Use the bar </a:t>
              </a:r>
              <a:endParaRPr lang="en-GB" sz="1100">
                <a:solidFill>
                  <a:srgbClr val="000000"/>
                </a:solidFill>
                <a:effectLst/>
                <a:latin typeface="Calibri"/>
                <a:ea typeface="Calibri"/>
                <a:cs typeface="Calibri"/>
              </a:endParaRPr>
            </a:p>
          </p:txBody>
        </p:sp>
        <p:sp>
          <p:nvSpPr>
            <p:cNvPr id="79" name="Rectangle 78"/>
            <p:cNvSpPr/>
            <p:nvPr/>
          </p:nvSpPr>
          <p:spPr>
            <a:xfrm>
              <a:off x="5533647" y="2048255"/>
              <a:ext cx="1051549" cy="186477"/>
            </a:xfrm>
            <a:prstGeom prst="rect">
              <a:avLst/>
            </a:prstGeom>
            <a:ln>
              <a:noFill/>
            </a:ln>
          </p:spPr>
          <p:txBody>
            <a:bodyPr vert="horz" lIns="0" tIns="0" rIns="0" bIns="0" rtlCol="0">
              <a:noAutofit/>
            </a:bodyPr>
            <a:lstStyle/>
            <a:p>
              <a:pPr marL="6350" indent="-6350">
                <a:lnSpc>
                  <a:spcPct val="107000"/>
                </a:lnSpc>
                <a:spcAft>
                  <a:spcPts val="800"/>
                </a:spcAft>
              </a:pPr>
              <a:r>
                <a:rPr lang="en-US" sz="1100">
                  <a:solidFill>
                    <a:srgbClr val="000000"/>
                  </a:solidFill>
                  <a:effectLst/>
                  <a:latin typeface="Calibri"/>
                  <a:ea typeface="Calibri"/>
                  <a:cs typeface="Calibri"/>
                </a:rPr>
                <a:t>model to add </a:t>
              </a:r>
              <a:endParaRPr lang="en-GB" sz="1100">
                <a:solidFill>
                  <a:srgbClr val="000000"/>
                </a:solidFill>
                <a:effectLst/>
                <a:latin typeface="Calibri"/>
                <a:ea typeface="Calibri"/>
                <a:cs typeface="Calibri"/>
              </a:endParaRPr>
            </a:p>
          </p:txBody>
        </p:sp>
        <p:sp>
          <p:nvSpPr>
            <p:cNvPr id="80" name="Rectangle 79"/>
            <p:cNvSpPr/>
            <p:nvPr/>
          </p:nvSpPr>
          <p:spPr>
            <a:xfrm>
              <a:off x="5646423" y="2244851"/>
              <a:ext cx="751565" cy="186477"/>
            </a:xfrm>
            <a:prstGeom prst="rect">
              <a:avLst/>
            </a:prstGeom>
            <a:ln>
              <a:noFill/>
            </a:ln>
          </p:spPr>
          <p:txBody>
            <a:bodyPr vert="horz" lIns="0" tIns="0" rIns="0" bIns="0" rtlCol="0">
              <a:noAutofit/>
            </a:bodyPr>
            <a:lstStyle/>
            <a:p>
              <a:pPr marL="6350" indent="-6350">
                <a:lnSpc>
                  <a:spcPct val="107000"/>
                </a:lnSpc>
                <a:spcAft>
                  <a:spcPts val="800"/>
                </a:spcAft>
              </a:pPr>
              <a:r>
                <a:rPr lang="en-US" sz="1100">
                  <a:solidFill>
                    <a:srgbClr val="000000"/>
                  </a:solidFill>
                  <a:effectLst/>
                  <a:latin typeface="Calibri"/>
                  <a:ea typeface="Calibri"/>
                  <a:cs typeface="Calibri"/>
                </a:rPr>
                <a:t>fractions. </a:t>
              </a:r>
              <a:endParaRPr lang="en-GB" sz="1100">
                <a:solidFill>
                  <a:srgbClr val="000000"/>
                </a:solidFill>
                <a:effectLst/>
                <a:latin typeface="Calibri"/>
                <a:ea typeface="Calibri"/>
                <a:cs typeface="Calibri"/>
              </a:endParaRPr>
            </a:p>
          </p:txBody>
        </p:sp>
        <p:sp>
          <p:nvSpPr>
            <p:cNvPr id="81" name="Shape 5003"/>
            <p:cNvSpPr/>
            <p:nvPr/>
          </p:nvSpPr>
          <p:spPr>
            <a:xfrm>
              <a:off x="533400" y="3424428"/>
              <a:ext cx="1731261" cy="1089660"/>
            </a:xfrm>
            <a:custGeom>
              <a:avLst/>
              <a:gdLst/>
              <a:ahLst/>
              <a:cxnLst/>
              <a:rect l="0" t="0" r="0" b="0"/>
              <a:pathLst>
                <a:path w="1731261" h="1089660">
                  <a:moveTo>
                    <a:pt x="722376" y="6096"/>
                  </a:moveTo>
                  <a:cubicBezTo>
                    <a:pt x="1021077" y="0"/>
                    <a:pt x="1295397" y="126492"/>
                    <a:pt x="1415793" y="326136"/>
                  </a:cubicBezTo>
                  <a:lnTo>
                    <a:pt x="1731261" y="379476"/>
                  </a:lnTo>
                  <a:lnTo>
                    <a:pt x="1478277" y="527304"/>
                  </a:lnTo>
                  <a:cubicBezTo>
                    <a:pt x="1490469" y="822960"/>
                    <a:pt x="1171953" y="1071372"/>
                    <a:pt x="768096" y="1080516"/>
                  </a:cubicBezTo>
                  <a:cubicBezTo>
                    <a:pt x="362712" y="1089660"/>
                    <a:pt x="24384" y="856488"/>
                    <a:pt x="12192" y="559308"/>
                  </a:cubicBezTo>
                  <a:cubicBezTo>
                    <a:pt x="0" y="263652"/>
                    <a:pt x="316992" y="15240"/>
                    <a:pt x="722376" y="6096"/>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2" name="Shape 5004"/>
            <p:cNvSpPr/>
            <p:nvPr/>
          </p:nvSpPr>
          <p:spPr>
            <a:xfrm>
              <a:off x="533400" y="3416808"/>
              <a:ext cx="859976" cy="1100328"/>
            </a:xfrm>
            <a:custGeom>
              <a:avLst/>
              <a:gdLst/>
              <a:ahLst/>
              <a:cxnLst/>
              <a:rect l="0" t="0" r="0" b="0"/>
              <a:pathLst>
                <a:path w="859976" h="1100328">
                  <a:moveTo>
                    <a:pt x="749808" y="0"/>
                  </a:moveTo>
                  <a:lnTo>
                    <a:pt x="778764" y="1524"/>
                  </a:lnTo>
                  <a:lnTo>
                    <a:pt x="806196" y="3048"/>
                  </a:lnTo>
                  <a:lnTo>
                    <a:pt x="833628" y="4572"/>
                  </a:lnTo>
                  <a:lnTo>
                    <a:pt x="859976" y="7500"/>
                  </a:lnTo>
                  <a:lnTo>
                    <a:pt x="859976" y="33580"/>
                  </a:lnTo>
                  <a:lnTo>
                    <a:pt x="859536" y="33528"/>
                  </a:lnTo>
                  <a:lnTo>
                    <a:pt x="832104" y="30480"/>
                  </a:lnTo>
                  <a:lnTo>
                    <a:pt x="804672" y="28956"/>
                  </a:lnTo>
                  <a:lnTo>
                    <a:pt x="777240" y="27432"/>
                  </a:lnTo>
                  <a:lnTo>
                    <a:pt x="749808" y="25908"/>
                  </a:lnTo>
                  <a:lnTo>
                    <a:pt x="722376" y="27432"/>
                  </a:lnTo>
                  <a:lnTo>
                    <a:pt x="685800" y="28956"/>
                  </a:lnTo>
                  <a:lnTo>
                    <a:pt x="649224" y="32004"/>
                  </a:lnTo>
                  <a:lnTo>
                    <a:pt x="612648" y="35052"/>
                  </a:lnTo>
                  <a:lnTo>
                    <a:pt x="577596" y="41148"/>
                  </a:lnTo>
                  <a:lnTo>
                    <a:pt x="542544" y="47244"/>
                  </a:lnTo>
                  <a:lnTo>
                    <a:pt x="509016" y="54864"/>
                  </a:lnTo>
                  <a:lnTo>
                    <a:pt x="475488" y="64008"/>
                  </a:lnTo>
                  <a:lnTo>
                    <a:pt x="443484" y="74676"/>
                  </a:lnTo>
                  <a:lnTo>
                    <a:pt x="411480" y="86868"/>
                  </a:lnTo>
                  <a:lnTo>
                    <a:pt x="381000" y="99060"/>
                  </a:lnTo>
                  <a:lnTo>
                    <a:pt x="352044" y="111252"/>
                  </a:lnTo>
                  <a:lnTo>
                    <a:pt x="323088" y="126492"/>
                  </a:lnTo>
                  <a:lnTo>
                    <a:pt x="295656" y="141732"/>
                  </a:lnTo>
                  <a:lnTo>
                    <a:pt x="268224" y="158496"/>
                  </a:lnTo>
                  <a:lnTo>
                    <a:pt x="243840" y="175260"/>
                  </a:lnTo>
                  <a:lnTo>
                    <a:pt x="219456" y="193548"/>
                  </a:lnTo>
                  <a:lnTo>
                    <a:pt x="196596" y="211836"/>
                  </a:lnTo>
                  <a:lnTo>
                    <a:pt x="175260" y="231648"/>
                  </a:lnTo>
                  <a:lnTo>
                    <a:pt x="153924" y="251460"/>
                  </a:lnTo>
                  <a:lnTo>
                    <a:pt x="135636" y="272796"/>
                  </a:lnTo>
                  <a:lnTo>
                    <a:pt x="117348" y="294132"/>
                  </a:lnTo>
                  <a:lnTo>
                    <a:pt x="100584" y="316992"/>
                  </a:lnTo>
                  <a:lnTo>
                    <a:pt x="86868" y="339852"/>
                  </a:lnTo>
                  <a:lnTo>
                    <a:pt x="73152" y="362712"/>
                  </a:lnTo>
                  <a:lnTo>
                    <a:pt x="60960" y="387096"/>
                  </a:lnTo>
                  <a:lnTo>
                    <a:pt x="50292" y="411480"/>
                  </a:lnTo>
                  <a:lnTo>
                    <a:pt x="42672" y="435864"/>
                  </a:lnTo>
                  <a:lnTo>
                    <a:pt x="35052" y="461772"/>
                  </a:lnTo>
                  <a:lnTo>
                    <a:pt x="30480" y="487680"/>
                  </a:lnTo>
                  <a:lnTo>
                    <a:pt x="27432" y="513588"/>
                  </a:lnTo>
                  <a:lnTo>
                    <a:pt x="25908" y="539496"/>
                  </a:lnTo>
                  <a:lnTo>
                    <a:pt x="25908" y="566928"/>
                  </a:lnTo>
                  <a:lnTo>
                    <a:pt x="27432" y="592836"/>
                  </a:lnTo>
                  <a:lnTo>
                    <a:pt x="32004" y="620268"/>
                  </a:lnTo>
                  <a:lnTo>
                    <a:pt x="36576" y="646176"/>
                  </a:lnTo>
                  <a:lnTo>
                    <a:pt x="44196" y="670560"/>
                  </a:lnTo>
                  <a:lnTo>
                    <a:pt x="53340" y="696468"/>
                  </a:lnTo>
                  <a:lnTo>
                    <a:pt x="64008" y="720852"/>
                  </a:lnTo>
                  <a:lnTo>
                    <a:pt x="76200" y="745236"/>
                  </a:lnTo>
                  <a:lnTo>
                    <a:pt x="89916" y="768096"/>
                  </a:lnTo>
                  <a:lnTo>
                    <a:pt x="105156" y="790956"/>
                  </a:lnTo>
                  <a:lnTo>
                    <a:pt x="121920" y="813816"/>
                  </a:lnTo>
                  <a:lnTo>
                    <a:pt x="140208" y="835152"/>
                  </a:lnTo>
                  <a:lnTo>
                    <a:pt x="160020" y="854964"/>
                  </a:lnTo>
                  <a:lnTo>
                    <a:pt x="179832" y="876300"/>
                  </a:lnTo>
                  <a:lnTo>
                    <a:pt x="202692" y="894588"/>
                  </a:lnTo>
                  <a:lnTo>
                    <a:pt x="225552" y="914400"/>
                  </a:lnTo>
                  <a:lnTo>
                    <a:pt x="249936" y="931164"/>
                  </a:lnTo>
                  <a:lnTo>
                    <a:pt x="275844" y="947928"/>
                  </a:lnTo>
                  <a:lnTo>
                    <a:pt x="303276" y="964692"/>
                  </a:lnTo>
                  <a:lnTo>
                    <a:pt x="330708" y="979932"/>
                  </a:lnTo>
                  <a:lnTo>
                    <a:pt x="359664" y="993648"/>
                  </a:lnTo>
                  <a:lnTo>
                    <a:pt x="390144" y="1007364"/>
                  </a:lnTo>
                  <a:lnTo>
                    <a:pt x="420624" y="1019556"/>
                  </a:lnTo>
                  <a:lnTo>
                    <a:pt x="451104" y="1030224"/>
                  </a:lnTo>
                  <a:lnTo>
                    <a:pt x="484632" y="1039368"/>
                  </a:lnTo>
                  <a:lnTo>
                    <a:pt x="518160" y="1048512"/>
                  </a:lnTo>
                  <a:lnTo>
                    <a:pt x="551688" y="1056132"/>
                  </a:lnTo>
                  <a:lnTo>
                    <a:pt x="586740" y="1062228"/>
                  </a:lnTo>
                  <a:lnTo>
                    <a:pt x="621792" y="1066800"/>
                  </a:lnTo>
                  <a:lnTo>
                    <a:pt x="656844" y="1071372"/>
                  </a:lnTo>
                  <a:lnTo>
                    <a:pt x="693420" y="1074420"/>
                  </a:lnTo>
                  <a:lnTo>
                    <a:pt x="768096" y="1074420"/>
                  </a:lnTo>
                  <a:lnTo>
                    <a:pt x="804672" y="1072896"/>
                  </a:lnTo>
                  <a:lnTo>
                    <a:pt x="841248" y="1069848"/>
                  </a:lnTo>
                  <a:lnTo>
                    <a:pt x="859976" y="1068287"/>
                  </a:lnTo>
                  <a:lnTo>
                    <a:pt x="859976" y="1093796"/>
                  </a:lnTo>
                  <a:lnTo>
                    <a:pt x="844296" y="1095756"/>
                  </a:lnTo>
                  <a:lnTo>
                    <a:pt x="806196" y="1098804"/>
                  </a:lnTo>
                  <a:lnTo>
                    <a:pt x="768096" y="1100328"/>
                  </a:lnTo>
                  <a:lnTo>
                    <a:pt x="691896" y="1100328"/>
                  </a:lnTo>
                  <a:lnTo>
                    <a:pt x="655320" y="1097280"/>
                  </a:lnTo>
                  <a:lnTo>
                    <a:pt x="618744" y="1092708"/>
                  </a:lnTo>
                  <a:lnTo>
                    <a:pt x="582168" y="1088136"/>
                  </a:lnTo>
                  <a:lnTo>
                    <a:pt x="547116" y="1082040"/>
                  </a:lnTo>
                  <a:lnTo>
                    <a:pt x="512064" y="1074420"/>
                  </a:lnTo>
                  <a:lnTo>
                    <a:pt x="477012" y="1065276"/>
                  </a:lnTo>
                  <a:lnTo>
                    <a:pt x="445008" y="1054608"/>
                  </a:lnTo>
                  <a:lnTo>
                    <a:pt x="411480" y="1043940"/>
                  </a:lnTo>
                  <a:lnTo>
                    <a:pt x="379476" y="1030224"/>
                  </a:lnTo>
                  <a:lnTo>
                    <a:pt x="348996" y="1018032"/>
                  </a:lnTo>
                  <a:lnTo>
                    <a:pt x="320040" y="1002792"/>
                  </a:lnTo>
                  <a:lnTo>
                    <a:pt x="291084" y="987552"/>
                  </a:lnTo>
                  <a:lnTo>
                    <a:pt x="262128" y="970788"/>
                  </a:lnTo>
                  <a:lnTo>
                    <a:pt x="236220" y="954024"/>
                  </a:lnTo>
                  <a:lnTo>
                    <a:pt x="210312" y="934212"/>
                  </a:lnTo>
                  <a:lnTo>
                    <a:pt x="185928" y="915924"/>
                  </a:lnTo>
                  <a:lnTo>
                    <a:pt x="163068" y="894588"/>
                  </a:lnTo>
                  <a:lnTo>
                    <a:pt x="141732" y="874776"/>
                  </a:lnTo>
                  <a:lnTo>
                    <a:pt x="120396" y="851916"/>
                  </a:lnTo>
                  <a:lnTo>
                    <a:pt x="102108" y="830580"/>
                  </a:lnTo>
                  <a:lnTo>
                    <a:pt x="83820" y="806196"/>
                  </a:lnTo>
                  <a:lnTo>
                    <a:pt x="68580" y="781812"/>
                  </a:lnTo>
                  <a:lnTo>
                    <a:pt x="53340" y="757428"/>
                  </a:lnTo>
                  <a:lnTo>
                    <a:pt x="41148" y="733044"/>
                  </a:lnTo>
                  <a:lnTo>
                    <a:pt x="28956" y="707136"/>
                  </a:lnTo>
                  <a:lnTo>
                    <a:pt x="19812" y="679704"/>
                  </a:lnTo>
                  <a:lnTo>
                    <a:pt x="12192" y="652272"/>
                  </a:lnTo>
                  <a:lnTo>
                    <a:pt x="6096" y="624840"/>
                  </a:lnTo>
                  <a:lnTo>
                    <a:pt x="1524" y="597408"/>
                  </a:lnTo>
                  <a:lnTo>
                    <a:pt x="0" y="568452"/>
                  </a:lnTo>
                  <a:lnTo>
                    <a:pt x="0" y="539496"/>
                  </a:lnTo>
                  <a:lnTo>
                    <a:pt x="1524" y="512064"/>
                  </a:lnTo>
                  <a:lnTo>
                    <a:pt x="4572" y="484632"/>
                  </a:lnTo>
                  <a:lnTo>
                    <a:pt x="10668" y="457200"/>
                  </a:lnTo>
                  <a:lnTo>
                    <a:pt x="16764" y="429768"/>
                  </a:lnTo>
                  <a:lnTo>
                    <a:pt x="25908" y="402336"/>
                  </a:lnTo>
                  <a:lnTo>
                    <a:pt x="36576" y="376428"/>
                  </a:lnTo>
                  <a:lnTo>
                    <a:pt x="50292" y="352044"/>
                  </a:lnTo>
                  <a:lnTo>
                    <a:pt x="64008" y="326136"/>
                  </a:lnTo>
                  <a:lnTo>
                    <a:pt x="79248" y="303276"/>
                  </a:lnTo>
                  <a:lnTo>
                    <a:pt x="96012" y="278892"/>
                  </a:lnTo>
                  <a:lnTo>
                    <a:pt x="114300" y="256032"/>
                  </a:lnTo>
                  <a:lnTo>
                    <a:pt x="134112" y="234696"/>
                  </a:lnTo>
                  <a:lnTo>
                    <a:pt x="156972" y="213360"/>
                  </a:lnTo>
                  <a:lnTo>
                    <a:pt x="178308" y="192024"/>
                  </a:lnTo>
                  <a:lnTo>
                    <a:pt x="202692" y="173736"/>
                  </a:lnTo>
                  <a:lnTo>
                    <a:pt x="228600" y="153924"/>
                  </a:lnTo>
                  <a:lnTo>
                    <a:pt x="254508" y="137160"/>
                  </a:lnTo>
                  <a:lnTo>
                    <a:pt x="281940" y="118872"/>
                  </a:lnTo>
                  <a:lnTo>
                    <a:pt x="310896" y="103632"/>
                  </a:lnTo>
                  <a:lnTo>
                    <a:pt x="339852" y="88392"/>
                  </a:lnTo>
                  <a:lnTo>
                    <a:pt x="370332" y="74676"/>
                  </a:lnTo>
                  <a:lnTo>
                    <a:pt x="402336" y="62484"/>
                  </a:lnTo>
                  <a:lnTo>
                    <a:pt x="434340" y="50292"/>
                  </a:lnTo>
                  <a:lnTo>
                    <a:pt x="467868" y="39624"/>
                  </a:lnTo>
                  <a:lnTo>
                    <a:pt x="501396" y="30480"/>
                  </a:lnTo>
                  <a:lnTo>
                    <a:pt x="536448" y="22860"/>
                  </a:lnTo>
                  <a:lnTo>
                    <a:pt x="573024" y="15240"/>
                  </a:lnTo>
                  <a:lnTo>
                    <a:pt x="609600" y="9144"/>
                  </a:lnTo>
                  <a:lnTo>
                    <a:pt x="646176" y="6096"/>
                  </a:lnTo>
                  <a:lnTo>
                    <a:pt x="684276" y="3048"/>
                  </a:lnTo>
                  <a:lnTo>
                    <a:pt x="722376" y="1524"/>
                  </a:lnTo>
                  <a:lnTo>
                    <a:pt x="749808" y="0"/>
                  </a:ln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GB"/>
            </a:p>
          </p:txBody>
        </p:sp>
        <p:sp>
          <p:nvSpPr>
            <p:cNvPr id="83" name="Shape 5005"/>
            <p:cNvSpPr/>
            <p:nvPr/>
          </p:nvSpPr>
          <p:spPr>
            <a:xfrm>
              <a:off x="1393376" y="3424307"/>
              <a:ext cx="885001" cy="1086297"/>
            </a:xfrm>
            <a:custGeom>
              <a:avLst/>
              <a:gdLst/>
              <a:ahLst/>
              <a:cxnLst/>
              <a:rect l="0" t="0" r="0" b="0"/>
              <a:pathLst>
                <a:path w="885001" h="1086297">
                  <a:moveTo>
                    <a:pt x="0" y="0"/>
                  </a:moveTo>
                  <a:lnTo>
                    <a:pt x="1084" y="121"/>
                  </a:lnTo>
                  <a:lnTo>
                    <a:pt x="28516" y="3168"/>
                  </a:lnTo>
                  <a:lnTo>
                    <a:pt x="55948" y="7741"/>
                  </a:lnTo>
                  <a:lnTo>
                    <a:pt x="81856" y="12312"/>
                  </a:lnTo>
                  <a:lnTo>
                    <a:pt x="109288" y="18409"/>
                  </a:lnTo>
                  <a:lnTo>
                    <a:pt x="135193" y="24504"/>
                  </a:lnTo>
                  <a:lnTo>
                    <a:pt x="159577" y="32124"/>
                  </a:lnTo>
                  <a:lnTo>
                    <a:pt x="185485" y="39744"/>
                  </a:lnTo>
                  <a:lnTo>
                    <a:pt x="209869" y="47365"/>
                  </a:lnTo>
                  <a:lnTo>
                    <a:pt x="234253" y="56509"/>
                  </a:lnTo>
                  <a:lnTo>
                    <a:pt x="258637" y="67177"/>
                  </a:lnTo>
                  <a:lnTo>
                    <a:pt x="281497" y="77844"/>
                  </a:lnTo>
                  <a:lnTo>
                    <a:pt x="304357" y="88512"/>
                  </a:lnTo>
                  <a:lnTo>
                    <a:pt x="325693" y="99180"/>
                  </a:lnTo>
                  <a:lnTo>
                    <a:pt x="348553" y="111373"/>
                  </a:lnTo>
                  <a:lnTo>
                    <a:pt x="368365" y="125088"/>
                  </a:lnTo>
                  <a:lnTo>
                    <a:pt x="389701" y="137280"/>
                  </a:lnTo>
                  <a:lnTo>
                    <a:pt x="409513" y="150997"/>
                  </a:lnTo>
                  <a:lnTo>
                    <a:pt x="427801" y="166236"/>
                  </a:lnTo>
                  <a:lnTo>
                    <a:pt x="447613" y="181477"/>
                  </a:lnTo>
                  <a:lnTo>
                    <a:pt x="464377" y="196716"/>
                  </a:lnTo>
                  <a:lnTo>
                    <a:pt x="481141" y="213480"/>
                  </a:lnTo>
                  <a:lnTo>
                    <a:pt x="497905" y="228721"/>
                  </a:lnTo>
                  <a:lnTo>
                    <a:pt x="513145" y="247009"/>
                  </a:lnTo>
                  <a:lnTo>
                    <a:pt x="528385" y="263772"/>
                  </a:lnTo>
                  <a:lnTo>
                    <a:pt x="542101" y="282060"/>
                  </a:lnTo>
                  <a:lnTo>
                    <a:pt x="554293" y="300348"/>
                  </a:lnTo>
                  <a:lnTo>
                    <a:pt x="563186" y="314799"/>
                  </a:lnTo>
                  <a:lnTo>
                    <a:pt x="872809" y="367404"/>
                  </a:lnTo>
                  <a:cubicBezTo>
                    <a:pt x="878905" y="367404"/>
                    <a:pt x="881953" y="371977"/>
                    <a:pt x="883477" y="376548"/>
                  </a:cubicBezTo>
                  <a:cubicBezTo>
                    <a:pt x="885001" y="382644"/>
                    <a:pt x="881953" y="388741"/>
                    <a:pt x="877381" y="390265"/>
                  </a:cubicBezTo>
                  <a:lnTo>
                    <a:pt x="630493" y="534530"/>
                  </a:lnTo>
                  <a:lnTo>
                    <a:pt x="630493" y="554856"/>
                  </a:lnTo>
                  <a:lnTo>
                    <a:pt x="628969" y="582289"/>
                  </a:lnTo>
                  <a:lnTo>
                    <a:pt x="625921" y="609721"/>
                  </a:lnTo>
                  <a:lnTo>
                    <a:pt x="619825" y="637153"/>
                  </a:lnTo>
                  <a:lnTo>
                    <a:pt x="613729" y="664585"/>
                  </a:lnTo>
                  <a:lnTo>
                    <a:pt x="604585" y="692016"/>
                  </a:lnTo>
                  <a:lnTo>
                    <a:pt x="593917" y="717924"/>
                  </a:lnTo>
                  <a:lnTo>
                    <a:pt x="580201" y="742309"/>
                  </a:lnTo>
                  <a:lnTo>
                    <a:pt x="566485" y="768216"/>
                  </a:lnTo>
                  <a:lnTo>
                    <a:pt x="551245" y="791077"/>
                  </a:lnTo>
                  <a:lnTo>
                    <a:pt x="534481" y="815460"/>
                  </a:lnTo>
                  <a:lnTo>
                    <a:pt x="516193" y="838321"/>
                  </a:lnTo>
                  <a:lnTo>
                    <a:pt x="496381" y="859656"/>
                  </a:lnTo>
                  <a:lnTo>
                    <a:pt x="473521" y="880992"/>
                  </a:lnTo>
                  <a:lnTo>
                    <a:pt x="452185" y="902328"/>
                  </a:lnTo>
                  <a:lnTo>
                    <a:pt x="427801" y="920616"/>
                  </a:lnTo>
                  <a:lnTo>
                    <a:pt x="401893" y="940428"/>
                  </a:lnTo>
                  <a:lnTo>
                    <a:pt x="375985" y="957192"/>
                  </a:lnTo>
                  <a:lnTo>
                    <a:pt x="348553" y="975480"/>
                  </a:lnTo>
                  <a:lnTo>
                    <a:pt x="319597" y="990721"/>
                  </a:lnTo>
                  <a:lnTo>
                    <a:pt x="290641" y="1005960"/>
                  </a:lnTo>
                  <a:lnTo>
                    <a:pt x="260161" y="1019677"/>
                  </a:lnTo>
                  <a:lnTo>
                    <a:pt x="228157" y="1031868"/>
                  </a:lnTo>
                  <a:lnTo>
                    <a:pt x="196153" y="1044060"/>
                  </a:lnTo>
                  <a:lnTo>
                    <a:pt x="162625" y="1054728"/>
                  </a:lnTo>
                  <a:lnTo>
                    <a:pt x="129097" y="1063872"/>
                  </a:lnTo>
                  <a:lnTo>
                    <a:pt x="94048" y="1071492"/>
                  </a:lnTo>
                  <a:lnTo>
                    <a:pt x="57472" y="1079112"/>
                  </a:lnTo>
                  <a:lnTo>
                    <a:pt x="20896" y="1083685"/>
                  </a:lnTo>
                  <a:lnTo>
                    <a:pt x="0" y="1086297"/>
                  </a:lnTo>
                  <a:lnTo>
                    <a:pt x="0" y="1060788"/>
                  </a:lnTo>
                  <a:lnTo>
                    <a:pt x="17848" y="1059301"/>
                  </a:lnTo>
                  <a:lnTo>
                    <a:pt x="52900" y="1053204"/>
                  </a:lnTo>
                  <a:lnTo>
                    <a:pt x="87952" y="1047109"/>
                  </a:lnTo>
                  <a:lnTo>
                    <a:pt x="121477" y="1039489"/>
                  </a:lnTo>
                  <a:lnTo>
                    <a:pt x="155005" y="1030345"/>
                  </a:lnTo>
                  <a:lnTo>
                    <a:pt x="187009" y="1019677"/>
                  </a:lnTo>
                  <a:lnTo>
                    <a:pt x="219013" y="1007485"/>
                  </a:lnTo>
                  <a:lnTo>
                    <a:pt x="249493" y="995292"/>
                  </a:lnTo>
                  <a:lnTo>
                    <a:pt x="278449" y="983100"/>
                  </a:lnTo>
                  <a:lnTo>
                    <a:pt x="307405" y="967860"/>
                  </a:lnTo>
                  <a:lnTo>
                    <a:pt x="334837" y="952621"/>
                  </a:lnTo>
                  <a:lnTo>
                    <a:pt x="362269" y="935856"/>
                  </a:lnTo>
                  <a:lnTo>
                    <a:pt x="386653" y="919092"/>
                  </a:lnTo>
                  <a:lnTo>
                    <a:pt x="411037" y="900804"/>
                  </a:lnTo>
                  <a:lnTo>
                    <a:pt x="433897" y="882516"/>
                  </a:lnTo>
                  <a:lnTo>
                    <a:pt x="455233" y="862704"/>
                  </a:lnTo>
                  <a:lnTo>
                    <a:pt x="476569" y="842892"/>
                  </a:lnTo>
                  <a:lnTo>
                    <a:pt x="494857" y="821556"/>
                  </a:lnTo>
                  <a:lnTo>
                    <a:pt x="513145" y="800221"/>
                  </a:lnTo>
                  <a:lnTo>
                    <a:pt x="529909" y="777360"/>
                  </a:lnTo>
                  <a:lnTo>
                    <a:pt x="543625" y="754500"/>
                  </a:lnTo>
                  <a:lnTo>
                    <a:pt x="557341" y="731641"/>
                  </a:lnTo>
                  <a:lnTo>
                    <a:pt x="569533" y="707256"/>
                  </a:lnTo>
                  <a:lnTo>
                    <a:pt x="580201" y="682872"/>
                  </a:lnTo>
                  <a:lnTo>
                    <a:pt x="587821" y="658489"/>
                  </a:lnTo>
                  <a:lnTo>
                    <a:pt x="595441" y="632580"/>
                  </a:lnTo>
                  <a:lnTo>
                    <a:pt x="600013" y="606672"/>
                  </a:lnTo>
                  <a:lnTo>
                    <a:pt x="603061" y="580765"/>
                  </a:lnTo>
                  <a:lnTo>
                    <a:pt x="604585" y="554856"/>
                  </a:lnTo>
                  <a:lnTo>
                    <a:pt x="604585" y="527424"/>
                  </a:lnTo>
                  <a:cubicBezTo>
                    <a:pt x="604585" y="522853"/>
                    <a:pt x="607633" y="518280"/>
                    <a:pt x="612205" y="515233"/>
                  </a:cubicBezTo>
                  <a:lnTo>
                    <a:pt x="834068" y="386149"/>
                  </a:lnTo>
                  <a:lnTo>
                    <a:pt x="554293" y="339972"/>
                  </a:lnTo>
                  <a:cubicBezTo>
                    <a:pt x="549721" y="338448"/>
                    <a:pt x="546673" y="336924"/>
                    <a:pt x="545149" y="333877"/>
                  </a:cubicBezTo>
                  <a:lnTo>
                    <a:pt x="532957" y="315589"/>
                  </a:lnTo>
                  <a:lnTo>
                    <a:pt x="520765" y="297300"/>
                  </a:lnTo>
                  <a:lnTo>
                    <a:pt x="508573" y="280536"/>
                  </a:lnTo>
                  <a:lnTo>
                    <a:pt x="494857" y="263772"/>
                  </a:lnTo>
                  <a:lnTo>
                    <a:pt x="479617" y="247009"/>
                  </a:lnTo>
                  <a:lnTo>
                    <a:pt x="464377" y="231768"/>
                  </a:lnTo>
                  <a:lnTo>
                    <a:pt x="447613" y="216529"/>
                  </a:lnTo>
                  <a:lnTo>
                    <a:pt x="430849" y="201288"/>
                  </a:lnTo>
                  <a:lnTo>
                    <a:pt x="412561" y="186048"/>
                  </a:lnTo>
                  <a:lnTo>
                    <a:pt x="394273" y="172333"/>
                  </a:lnTo>
                  <a:lnTo>
                    <a:pt x="375985" y="160141"/>
                  </a:lnTo>
                  <a:lnTo>
                    <a:pt x="356173" y="146424"/>
                  </a:lnTo>
                  <a:lnTo>
                    <a:pt x="334837" y="134233"/>
                  </a:lnTo>
                  <a:lnTo>
                    <a:pt x="315025" y="122041"/>
                  </a:lnTo>
                  <a:lnTo>
                    <a:pt x="292165" y="111373"/>
                  </a:lnTo>
                  <a:lnTo>
                    <a:pt x="270829" y="100704"/>
                  </a:lnTo>
                  <a:lnTo>
                    <a:pt x="247969" y="90036"/>
                  </a:lnTo>
                  <a:lnTo>
                    <a:pt x="225109" y="80892"/>
                  </a:lnTo>
                  <a:lnTo>
                    <a:pt x="202249" y="73273"/>
                  </a:lnTo>
                  <a:lnTo>
                    <a:pt x="177865" y="64129"/>
                  </a:lnTo>
                  <a:lnTo>
                    <a:pt x="153481" y="56509"/>
                  </a:lnTo>
                  <a:lnTo>
                    <a:pt x="129097" y="50412"/>
                  </a:lnTo>
                  <a:lnTo>
                    <a:pt x="103192" y="44316"/>
                  </a:lnTo>
                  <a:lnTo>
                    <a:pt x="77284" y="38221"/>
                  </a:lnTo>
                  <a:lnTo>
                    <a:pt x="51376" y="33648"/>
                  </a:lnTo>
                  <a:lnTo>
                    <a:pt x="25468" y="29077"/>
                  </a:lnTo>
                  <a:lnTo>
                    <a:pt x="0" y="26081"/>
                  </a:lnTo>
                  <a:lnTo>
                    <a:pt x="0" y="0"/>
                  </a:ln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GB"/>
            </a:p>
          </p:txBody>
        </p:sp>
        <p:sp>
          <p:nvSpPr>
            <p:cNvPr id="84" name="Rectangle 83"/>
            <p:cNvSpPr/>
            <p:nvPr/>
          </p:nvSpPr>
          <p:spPr>
            <a:xfrm>
              <a:off x="896111" y="3671314"/>
              <a:ext cx="1053576" cy="186476"/>
            </a:xfrm>
            <a:prstGeom prst="rect">
              <a:avLst/>
            </a:prstGeom>
            <a:ln>
              <a:noFill/>
            </a:ln>
          </p:spPr>
          <p:txBody>
            <a:bodyPr vert="horz" lIns="0" tIns="0" rIns="0" bIns="0" rtlCol="0">
              <a:noAutofit/>
            </a:bodyPr>
            <a:lstStyle/>
            <a:p>
              <a:pPr marL="6350" indent="-6350">
                <a:lnSpc>
                  <a:spcPct val="107000"/>
                </a:lnSpc>
                <a:spcAft>
                  <a:spcPts val="800"/>
                </a:spcAft>
              </a:pPr>
              <a:r>
                <a:rPr lang="en-US" sz="1100">
                  <a:solidFill>
                    <a:srgbClr val="000000"/>
                  </a:solidFill>
                  <a:effectLst/>
                  <a:latin typeface="Calibri"/>
                  <a:ea typeface="Calibri"/>
                  <a:cs typeface="Calibri"/>
                </a:rPr>
                <a:t>Use Numicon </a:t>
              </a:r>
              <a:endParaRPr lang="en-GB" sz="1100">
                <a:solidFill>
                  <a:srgbClr val="000000"/>
                </a:solidFill>
                <a:effectLst/>
                <a:latin typeface="Calibri"/>
                <a:ea typeface="Calibri"/>
                <a:cs typeface="Calibri"/>
              </a:endParaRPr>
            </a:p>
          </p:txBody>
        </p:sp>
        <p:sp>
          <p:nvSpPr>
            <p:cNvPr id="85" name="Rectangle 84"/>
            <p:cNvSpPr/>
            <p:nvPr/>
          </p:nvSpPr>
          <p:spPr>
            <a:xfrm>
              <a:off x="1092707" y="3866386"/>
              <a:ext cx="530631" cy="186476"/>
            </a:xfrm>
            <a:prstGeom prst="rect">
              <a:avLst/>
            </a:prstGeom>
            <a:ln>
              <a:noFill/>
            </a:ln>
          </p:spPr>
          <p:txBody>
            <a:bodyPr vert="horz" lIns="0" tIns="0" rIns="0" bIns="0" rtlCol="0">
              <a:noAutofit/>
            </a:bodyPr>
            <a:lstStyle/>
            <a:p>
              <a:pPr marL="6350" indent="-6350">
                <a:lnSpc>
                  <a:spcPct val="107000"/>
                </a:lnSpc>
                <a:spcAft>
                  <a:spcPts val="800"/>
                </a:spcAft>
              </a:pPr>
              <a:r>
                <a:rPr lang="en-US" sz="1100">
                  <a:solidFill>
                    <a:srgbClr val="000000"/>
                  </a:solidFill>
                  <a:effectLst/>
                  <a:latin typeface="Calibri"/>
                  <a:ea typeface="Calibri"/>
                  <a:cs typeface="Calibri"/>
                </a:rPr>
                <a:t>to add </a:t>
              </a:r>
              <a:endParaRPr lang="en-GB" sz="1100">
                <a:solidFill>
                  <a:srgbClr val="000000"/>
                </a:solidFill>
                <a:effectLst/>
                <a:latin typeface="Calibri"/>
                <a:ea typeface="Calibri"/>
                <a:cs typeface="Calibri"/>
              </a:endParaRPr>
            </a:p>
          </p:txBody>
        </p:sp>
        <p:sp>
          <p:nvSpPr>
            <p:cNvPr id="86" name="Rectangle 85"/>
            <p:cNvSpPr/>
            <p:nvPr/>
          </p:nvSpPr>
          <p:spPr>
            <a:xfrm>
              <a:off x="1010411" y="4064506"/>
              <a:ext cx="751566" cy="186477"/>
            </a:xfrm>
            <a:prstGeom prst="rect">
              <a:avLst/>
            </a:prstGeom>
            <a:ln>
              <a:noFill/>
            </a:ln>
          </p:spPr>
          <p:txBody>
            <a:bodyPr vert="horz" lIns="0" tIns="0" rIns="0" bIns="0" rtlCol="0">
              <a:noAutofit/>
            </a:bodyPr>
            <a:lstStyle/>
            <a:p>
              <a:pPr marL="6350" indent="-6350">
                <a:lnSpc>
                  <a:spcPct val="107000"/>
                </a:lnSpc>
                <a:spcAft>
                  <a:spcPts val="800"/>
                </a:spcAft>
              </a:pPr>
              <a:r>
                <a:rPr lang="en-US" sz="1100">
                  <a:solidFill>
                    <a:srgbClr val="000000"/>
                  </a:solidFill>
                  <a:effectLst/>
                  <a:latin typeface="Calibri"/>
                  <a:ea typeface="Calibri"/>
                  <a:cs typeface="Calibri"/>
                </a:rPr>
                <a:t>fractions. </a:t>
              </a:r>
              <a:endParaRPr lang="en-GB" sz="1100">
                <a:solidFill>
                  <a:srgbClr val="000000"/>
                </a:solidFill>
                <a:effectLst/>
                <a:latin typeface="Calibri"/>
                <a:ea typeface="Calibri"/>
                <a:cs typeface="Calibri"/>
              </a:endParaRPr>
            </a:p>
          </p:txBody>
        </p:sp>
      </p:grpSp>
    </p:spTree>
    <p:extLst>
      <p:ext uri="{BB962C8B-B14F-4D97-AF65-F5344CB8AC3E}">
        <p14:creationId xmlns:p14="http://schemas.microsoft.com/office/powerpoint/2010/main" val="2362561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srcRect t="6006"/>
          <a:stretch/>
        </p:blipFill>
        <p:spPr>
          <a:xfrm>
            <a:off x="395536" y="194498"/>
            <a:ext cx="8352928" cy="6192688"/>
          </a:xfrm>
          <a:prstGeom prst="rect">
            <a:avLst/>
          </a:prstGeom>
        </p:spPr>
      </p:pic>
      <p:pic>
        <p:nvPicPr>
          <p:cNvPr id="4" name="Picture 3"/>
          <p:cNvPicPr/>
          <p:nvPr/>
        </p:nvPicPr>
        <p:blipFill>
          <a:blip r:embed="rId4"/>
          <a:stretch>
            <a:fillRect/>
          </a:stretch>
        </p:blipFill>
        <p:spPr>
          <a:xfrm>
            <a:off x="3267828" y="5140216"/>
            <a:ext cx="1016140" cy="872867"/>
          </a:xfrm>
          <a:prstGeom prst="rect">
            <a:avLst/>
          </a:prstGeom>
        </p:spPr>
      </p:pic>
    </p:spTree>
    <p:extLst>
      <p:ext uri="{BB962C8B-B14F-4D97-AF65-F5344CB8AC3E}">
        <p14:creationId xmlns:p14="http://schemas.microsoft.com/office/powerpoint/2010/main" val="3874524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51520" y="476672"/>
            <a:ext cx="8640960" cy="5760640"/>
          </a:xfrm>
          <a:prstGeom prst="rect">
            <a:avLst/>
          </a:prstGeom>
        </p:spPr>
      </p:pic>
      <p:sp>
        <p:nvSpPr>
          <p:cNvPr id="9" name="Rectangle 8"/>
          <p:cNvSpPr/>
          <p:nvPr/>
        </p:nvSpPr>
        <p:spPr>
          <a:xfrm>
            <a:off x="4132519" y="3379550"/>
            <a:ext cx="31661" cy="120883"/>
          </a:xfrm>
          <a:prstGeom prst="rect">
            <a:avLst/>
          </a:prstGeom>
          <a:ln>
            <a:noFill/>
          </a:ln>
        </p:spPr>
        <p:txBody>
          <a:bodyPr vert="horz" lIns="0" tIns="0" rIns="0" bIns="0" rtlCol="0">
            <a:noAutofit/>
          </a:bodyPr>
          <a:lstStyle/>
          <a:p>
            <a:pPr marL="6350" indent="-6350">
              <a:lnSpc>
                <a:spcPct val="107000"/>
              </a:lnSpc>
              <a:spcAft>
                <a:spcPts val="800"/>
              </a:spcAft>
            </a:pPr>
            <a:r>
              <a:rPr lang="en-GB" sz="1100" i="0">
                <a:solidFill>
                  <a:srgbClr val="000000"/>
                </a:solidFill>
                <a:effectLst/>
                <a:latin typeface="Comic Sans MS"/>
                <a:ea typeface="Comic Sans MS"/>
                <a:cs typeface="Comic Sans MS"/>
              </a:rPr>
              <a:t> </a:t>
            </a:r>
            <a:endParaRPr lang="en-GB" sz="1100" i="1">
              <a:solidFill>
                <a:srgbClr val="000000"/>
              </a:solidFill>
              <a:effectLst/>
              <a:latin typeface="Comic Sans MS"/>
              <a:ea typeface="Comic Sans MS"/>
              <a:cs typeface="Comic Sans MS"/>
            </a:endParaRPr>
          </a:p>
        </p:txBody>
      </p:sp>
      <p:sp>
        <p:nvSpPr>
          <p:cNvPr id="10" name="Rectangle 9"/>
          <p:cNvSpPr/>
          <p:nvPr/>
        </p:nvSpPr>
        <p:spPr>
          <a:xfrm>
            <a:off x="4132519" y="3958244"/>
            <a:ext cx="45956" cy="120883"/>
          </a:xfrm>
          <a:prstGeom prst="rect">
            <a:avLst/>
          </a:prstGeom>
          <a:ln>
            <a:noFill/>
          </a:ln>
        </p:spPr>
        <p:txBody>
          <a:bodyPr vert="horz" lIns="0" tIns="0" rIns="0" bIns="0" rtlCol="0">
            <a:noAutofit/>
          </a:bodyPr>
          <a:lstStyle/>
          <a:p>
            <a:pPr marL="6350" indent="-6350">
              <a:lnSpc>
                <a:spcPct val="107000"/>
              </a:lnSpc>
              <a:spcAft>
                <a:spcPts val="800"/>
              </a:spcAft>
            </a:pPr>
            <a:r>
              <a:rPr lang="en-GB" sz="1100" b="1" i="0">
                <a:solidFill>
                  <a:srgbClr val="000000"/>
                </a:solidFill>
                <a:effectLst/>
                <a:latin typeface="Comic Sans MS"/>
                <a:ea typeface="Comic Sans MS"/>
                <a:cs typeface="Comic Sans MS"/>
              </a:rPr>
              <a:t> </a:t>
            </a:r>
            <a:endParaRPr lang="en-GB" sz="1100" i="1">
              <a:solidFill>
                <a:srgbClr val="000000"/>
              </a:solidFill>
              <a:effectLst/>
              <a:latin typeface="Comic Sans MS"/>
              <a:ea typeface="Comic Sans MS"/>
              <a:cs typeface="Comic Sans MS"/>
            </a:endParaRPr>
          </a:p>
        </p:txBody>
      </p:sp>
      <p:pic>
        <p:nvPicPr>
          <p:cNvPr id="11" name="Picture 10"/>
          <p:cNvPicPr/>
          <p:nvPr/>
        </p:nvPicPr>
        <p:blipFill>
          <a:blip r:embed="rId3"/>
          <a:stretch>
            <a:fillRect/>
          </a:stretch>
        </p:blipFill>
        <p:spPr>
          <a:xfrm>
            <a:off x="3851920" y="3267098"/>
            <a:ext cx="946093" cy="661980"/>
          </a:xfrm>
          <a:prstGeom prst="rect">
            <a:avLst/>
          </a:prstGeom>
        </p:spPr>
      </p:pic>
    </p:spTree>
    <p:extLst>
      <p:ext uri="{BB962C8B-B14F-4D97-AF65-F5344CB8AC3E}">
        <p14:creationId xmlns:p14="http://schemas.microsoft.com/office/powerpoint/2010/main" val="1010065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63140823"/>
              </p:ext>
            </p:extLst>
          </p:nvPr>
        </p:nvGraphicFramePr>
        <p:xfrm>
          <a:off x="539552" y="548680"/>
          <a:ext cx="1368152" cy="640080"/>
        </p:xfrm>
        <a:graphic>
          <a:graphicData uri="http://schemas.openxmlformats.org/drawingml/2006/table">
            <a:tbl>
              <a:tblPr firstRow="1" bandRow="1">
                <a:tableStyleId>{5940675A-B579-460E-94D1-54222C63F5DA}</a:tableStyleId>
              </a:tblPr>
              <a:tblGrid>
                <a:gridCol w="1368152">
                  <a:extLst>
                    <a:ext uri="{9D8B030D-6E8A-4147-A177-3AD203B41FA5}">
                      <a16:colId xmlns:a16="http://schemas.microsoft.com/office/drawing/2014/main" val="20000"/>
                    </a:ext>
                  </a:extLst>
                </a:gridCol>
              </a:tblGrid>
              <a:tr h="370840">
                <a:tc>
                  <a:txBody>
                    <a:bodyPr/>
                    <a:lstStyle/>
                    <a:p>
                      <a:r>
                        <a:rPr lang="en-GB" sz="1200" dirty="0"/>
                        <a:t>Subtracting 1 and 10 using a 100 square</a:t>
                      </a:r>
                      <a:r>
                        <a:rPr lang="en-GB" sz="1200" baseline="0" dirty="0"/>
                        <a:t> </a:t>
                      </a:r>
                    </a:p>
                  </a:txBody>
                  <a:tcPr/>
                </a:tc>
                <a:extLst>
                  <a:ext uri="{0D108BD9-81ED-4DB2-BD59-A6C34878D82A}">
                    <a16:rowId xmlns:a16="http://schemas.microsoft.com/office/drawing/2014/main" val="10000"/>
                  </a:ext>
                </a:extLst>
              </a:tr>
            </a:tbl>
          </a:graphicData>
        </a:graphic>
      </p:graphicFrame>
      <p:grpSp>
        <p:nvGrpSpPr>
          <p:cNvPr id="15" name="Group 14"/>
          <p:cNvGrpSpPr/>
          <p:nvPr/>
        </p:nvGrpSpPr>
        <p:grpSpPr>
          <a:xfrm>
            <a:off x="1582428" y="4509120"/>
            <a:ext cx="1896800" cy="708402"/>
            <a:chOff x="0" y="0"/>
            <a:chExt cx="2497836" cy="841248"/>
          </a:xfrm>
        </p:grpSpPr>
        <p:pic>
          <p:nvPicPr>
            <p:cNvPr id="16" name="Picture 15"/>
            <p:cNvPicPr/>
            <p:nvPr/>
          </p:nvPicPr>
          <p:blipFill>
            <a:blip r:embed="rId2"/>
            <a:stretch>
              <a:fillRect/>
            </a:stretch>
          </p:blipFill>
          <p:spPr>
            <a:xfrm>
              <a:off x="0" y="0"/>
              <a:ext cx="832104" cy="841248"/>
            </a:xfrm>
            <a:prstGeom prst="rect">
              <a:avLst/>
            </a:prstGeom>
          </p:spPr>
        </p:pic>
        <p:pic>
          <p:nvPicPr>
            <p:cNvPr id="17" name="Picture 16"/>
            <p:cNvPicPr/>
            <p:nvPr/>
          </p:nvPicPr>
          <p:blipFill>
            <a:blip r:embed="rId3"/>
            <a:stretch>
              <a:fillRect/>
            </a:stretch>
          </p:blipFill>
          <p:spPr>
            <a:xfrm>
              <a:off x="935736" y="1524"/>
              <a:ext cx="705612" cy="838200"/>
            </a:xfrm>
            <a:prstGeom prst="rect">
              <a:avLst/>
            </a:prstGeom>
          </p:spPr>
        </p:pic>
        <p:pic>
          <p:nvPicPr>
            <p:cNvPr id="18" name="Picture 17"/>
            <p:cNvPicPr/>
            <p:nvPr/>
          </p:nvPicPr>
          <p:blipFill>
            <a:blip r:embed="rId4"/>
            <a:stretch>
              <a:fillRect/>
            </a:stretch>
          </p:blipFill>
          <p:spPr>
            <a:xfrm>
              <a:off x="1755648" y="1524"/>
              <a:ext cx="742188" cy="829056"/>
            </a:xfrm>
            <a:prstGeom prst="rect">
              <a:avLst/>
            </a:prstGeom>
          </p:spPr>
        </p:pic>
      </p:grpSp>
      <p:pic>
        <p:nvPicPr>
          <p:cNvPr id="19" name="Picture 18"/>
          <p:cNvPicPr/>
          <p:nvPr/>
        </p:nvPicPr>
        <p:blipFill>
          <a:blip r:embed="rId5"/>
          <a:stretch>
            <a:fillRect/>
          </a:stretch>
        </p:blipFill>
        <p:spPr>
          <a:xfrm>
            <a:off x="4120449" y="4140562"/>
            <a:ext cx="2448272" cy="944622"/>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017165397"/>
              </p:ext>
            </p:extLst>
          </p:nvPr>
        </p:nvGraphicFramePr>
        <p:xfrm>
          <a:off x="411109" y="4149080"/>
          <a:ext cx="7920880" cy="1859280"/>
        </p:xfrm>
        <a:graphic>
          <a:graphicData uri="http://schemas.openxmlformats.org/drawingml/2006/table">
            <a:tbl>
              <a:tblPr firstRow="1" bandRow="1">
                <a:tableStyleId>{5940675A-B579-460E-94D1-54222C63F5DA}</a:tableStyleId>
              </a:tblPr>
              <a:tblGrid>
                <a:gridCol w="864096">
                  <a:extLst>
                    <a:ext uri="{9D8B030D-6E8A-4147-A177-3AD203B41FA5}">
                      <a16:colId xmlns:a16="http://schemas.microsoft.com/office/drawing/2014/main" val="20000"/>
                    </a:ext>
                  </a:extLst>
                </a:gridCol>
                <a:gridCol w="2664296">
                  <a:extLst>
                    <a:ext uri="{9D8B030D-6E8A-4147-A177-3AD203B41FA5}">
                      <a16:colId xmlns:a16="http://schemas.microsoft.com/office/drawing/2014/main" val="20001"/>
                    </a:ext>
                  </a:extLst>
                </a:gridCol>
                <a:gridCol w="2808312">
                  <a:extLst>
                    <a:ext uri="{9D8B030D-6E8A-4147-A177-3AD203B41FA5}">
                      <a16:colId xmlns:a16="http://schemas.microsoft.com/office/drawing/2014/main" val="20002"/>
                    </a:ext>
                  </a:extLst>
                </a:gridCol>
                <a:gridCol w="1584176">
                  <a:extLst>
                    <a:ext uri="{9D8B030D-6E8A-4147-A177-3AD203B41FA5}">
                      <a16:colId xmlns:a16="http://schemas.microsoft.com/office/drawing/2014/main" val="20003"/>
                    </a:ext>
                  </a:extLst>
                </a:gridCol>
              </a:tblGrid>
              <a:tr h="12348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Make 10 </a:t>
                      </a:r>
                      <a:endParaRPr lang="en-GB" sz="1200" kern="1200" dirty="0">
                        <a:solidFill>
                          <a:schemeClr val="tx1"/>
                        </a:solidFill>
                        <a:effectLst/>
                        <a:latin typeface="+mn-lt"/>
                        <a:ea typeface="+mn-ea"/>
                        <a:cs typeface="+mn-cs"/>
                      </a:endParaRPr>
                    </a:p>
                    <a:p>
                      <a:endParaRPr lang="en-GB"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14 – 5 = </a:t>
                      </a:r>
                      <a:endParaRPr lang="en-GB" sz="1200" kern="1200" dirty="0">
                        <a:solidFill>
                          <a:schemeClr val="tx1"/>
                        </a:solidFill>
                        <a:effectLst/>
                        <a:latin typeface="+mn-lt"/>
                        <a:ea typeface="+mn-ea"/>
                        <a:cs typeface="+mn-cs"/>
                      </a:endParaRPr>
                    </a:p>
                    <a:p>
                      <a:endParaRPr lang="en-GB" sz="1200" dirty="0"/>
                    </a:p>
                    <a:p>
                      <a:endParaRPr lang="en-GB" sz="1200" dirty="0"/>
                    </a:p>
                    <a:p>
                      <a:endParaRPr lang="en-GB" sz="1200" dirty="0"/>
                    </a:p>
                    <a:p>
                      <a:endParaRPr lang="en-GB" sz="1200" dirty="0"/>
                    </a:p>
                    <a:p>
                      <a:endParaRPr lang="en-GB" sz="1200" dirty="0"/>
                    </a:p>
                    <a:p>
                      <a:r>
                        <a:rPr lang="en-US" sz="1100" kern="1200" dirty="0">
                          <a:solidFill>
                            <a:schemeClr val="tx1"/>
                          </a:solidFill>
                          <a:effectLst/>
                          <a:latin typeface="+mn-lt"/>
                          <a:ea typeface="+mn-ea"/>
                          <a:cs typeface="+mn-cs"/>
                        </a:rPr>
                        <a:t>Make 14 on the ten frame. Take away the four first to make 10 and then takeaway one more so you have taken away 5. You are left with the answer of 9. </a:t>
                      </a:r>
                      <a:endParaRPr lang="en-GB" sz="1100" dirty="0"/>
                    </a:p>
                  </a:txBody>
                  <a:tcPr/>
                </a:tc>
                <a:tc>
                  <a:txBody>
                    <a:bodyPr/>
                    <a:lstStyle/>
                    <a:p>
                      <a:endParaRPr lang="en-GB" dirty="0"/>
                    </a:p>
                    <a:p>
                      <a:endParaRPr lang="en-GB" dirty="0"/>
                    </a:p>
                    <a:p>
                      <a:endParaRPr lang="en-GB" dirty="0"/>
                    </a:p>
                    <a:p>
                      <a:r>
                        <a:rPr lang="en-US" sz="1100" kern="1200" dirty="0">
                          <a:solidFill>
                            <a:schemeClr val="tx1"/>
                          </a:solidFill>
                          <a:effectLst/>
                          <a:latin typeface="+mn-lt"/>
                          <a:ea typeface="+mn-ea"/>
                          <a:cs typeface="+mn-cs"/>
                        </a:rPr>
                        <a:t>Start at 13. Take away 3 to reach 10. Then take away the remaining 4 so you have taken away 7 altogether. </a:t>
                      </a:r>
                      <a:endParaRPr lang="en-GB"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You have reached your answer. </a:t>
                      </a:r>
                      <a:endParaRPr lang="en-GB" sz="1100" dirty="0"/>
                    </a:p>
                  </a:txBody>
                  <a:tcPr/>
                </a:tc>
                <a:tc>
                  <a:txBody>
                    <a:bodyPr/>
                    <a:lstStyle/>
                    <a:p>
                      <a:r>
                        <a:rPr lang="en-US" sz="1100" kern="1200" dirty="0">
                          <a:solidFill>
                            <a:schemeClr val="tx1"/>
                          </a:solidFill>
                          <a:effectLst/>
                          <a:latin typeface="+mn-lt"/>
                          <a:ea typeface="+mn-ea"/>
                          <a:cs typeface="+mn-cs"/>
                        </a:rPr>
                        <a:t>16 – 8 = </a:t>
                      </a:r>
                      <a:endParaRPr lang="en-GB"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 </a:t>
                      </a:r>
                      <a:endParaRPr lang="en-GB"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How many do we take off to reach the next 10? </a:t>
                      </a:r>
                      <a:endParaRPr lang="en-GB"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 </a:t>
                      </a:r>
                      <a:endParaRPr lang="en-GB"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How many do we have left to take off? </a:t>
                      </a:r>
                      <a:endParaRPr lang="en-GB" sz="1100" dirty="0"/>
                    </a:p>
                  </a:txBody>
                  <a:tcPr/>
                </a:tc>
                <a:extLst>
                  <a:ext uri="{0D108BD9-81ED-4DB2-BD59-A6C34878D82A}">
                    <a16:rowId xmlns:a16="http://schemas.microsoft.com/office/drawing/2014/main" val="10000"/>
                  </a:ext>
                </a:extLst>
              </a:tr>
            </a:tbl>
          </a:graphicData>
        </a:graphic>
      </p:graphicFrame>
      <p:pic>
        <p:nvPicPr>
          <p:cNvPr id="9" name="Picture 2" descr="Image result for adding 10 using 100 sqUARE"/>
          <p:cNvPicPr>
            <a:picLocks noChangeAspect="1" noChangeArrowheads="1"/>
          </p:cNvPicPr>
          <p:nvPr/>
        </p:nvPicPr>
        <p:blipFill rotWithShape="1">
          <a:blip r:embed="rId6">
            <a:extLst>
              <a:ext uri="{28A0092B-C50C-407E-A947-70E740481C1C}">
                <a14:useLocalDpi xmlns:a14="http://schemas.microsoft.com/office/drawing/2010/main" val="0"/>
              </a:ext>
            </a:extLst>
          </a:blip>
          <a:srcRect r="27941" b="21954"/>
          <a:stretch/>
        </p:blipFill>
        <p:spPr bwMode="auto">
          <a:xfrm>
            <a:off x="2070951" y="135059"/>
            <a:ext cx="2248482" cy="182647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4159512" y="48580"/>
            <a:ext cx="1793482" cy="1645887"/>
            <a:chOff x="3907694" y="2996952"/>
            <a:chExt cx="3158012" cy="2592288"/>
          </a:xfrm>
        </p:grpSpPr>
        <p:pic>
          <p:nvPicPr>
            <p:cNvPr id="11" name="Picture 4" descr="Image result for adding 10 using 100 sqUARE"/>
            <p:cNvPicPr>
              <a:picLocks noChangeAspect="1" noChangeArrowheads="1"/>
            </p:cNvPicPr>
            <p:nvPr/>
          </p:nvPicPr>
          <p:blipFill rotWithShape="1">
            <a:blip r:embed="rId6">
              <a:extLst>
                <a:ext uri="{28A0092B-C50C-407E-A947-70E740481C1C}">
                  <a14:useLocalDpi xmlns:a14="http://schemas.microsoft.com/office/drawing/2010/main" val="0"/>
                </a:ext>
              </a:extLst>
            </a:blip>
            <a:srcRect l="71002" t="69717"/>
            <a:stretch/>
          </p:blipFill>
          <p:spPr bwMode="auto">
            <a:xfrm>
              <a:off x="4281054" y="3408218"/>
              <a:ext cx="2784652" cy="21810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907694" y="2996952"/>
              <a:ext cx="1456394" cy="923330"/>
            </a:xfrm>
            <a:prstGeom prst="rect">
              <a:avLst/>
            </a:prstGeom>
            <a:solidFill>
              <a:schemeClr val="bg1"/>
            </a:solidFill>
            <a:ln>
              <a:noFill/>
            </a:ln>
          </p:spPr>
          <p:txBody>
            <a:bodyPr wrap="square" rtlCol="0">
              <a:spAutoFit/>
            </a:bodyPr>
            <a:lstStyle/>
            <a:p>
              <a:endParaRPr lang="en-GB" dirty="0"/>
            </a:p>
            <a:p>
              <a:endParaRPr lang="en-GB" dirty="0"/>
            </a:p>
            <a:p>
              <a:endParaRPr lang="en-GB" dirty="0"/>
            </a:p>
          </p:txBody>
        </p:sp>
      </p:grpSp>
      <p:graphicFrame>
        <p:nvGraphicFramePr>
          <p:cNvPr id="2" name="Table 1"/>
          <p:cNvGraphicFramePr>
            <a:graphicFrameLocks noGrp="1"/>
          </p:cNvGraphicFramePr>
          <p:nvPr>
            <p:extLst>
              <p:ext uri="{D42A27DB-BD31-4B8C-83A1-F6EECF244321}">
                <p14:modId xmlns:p14="http://schemas.microsoft.com/office/powerpoint/2010/main" val="2750603410"/>
              </p:ext>
            </p:extLst>
          </p:nvPr>
        </p:nvGraphicFramePr>
        <p:xfrm>
          <a:off x="530216" y="2204864"/>
          <a:ext cx="1368152" cy="1005840"/>
        </p:xfrm>
        <a:graphic>
          <a:graphicData uri="http://schemas.openxmlformats.org/drawingml/2006/table">
            <a:tbl>
              <a:tblPr firstRow="1" bandRow="1">
                <a:tableStyleId>{5940675A-B579-460E-94D1-54222C63F5DA}</a:tableStyleId>
              </a:tblPr>
              <a:tblGrid>
                <a:gridCol w="1368152">
                  <a:extLst>
                    <a:ext uri="{9D8B030D-6E8A-4147-A177-3AD203B41FA5}">
                      <a16:colId xmlns:a16="http://schemas.microsoft.com/office/drawing/2014/main" val="20000"/>
                    </a:ext>
                  </a:extLst>
                </a:gridCol>
              </a:tblGrid>
              <a:tr h="370840">
                <a:tc>
                  <a:txBody>
                    <a:bodyPr/>
                    <a:lstStyle/>
                    <a:p>
                      <a:r>
                        <a:rPr lang="en-GB" sz="1200" dirty="0"/>
                        <a:t>Subtracting</a:t>
                      </a:r>
                      <a:r>
                        <a:rPr lang="en-GB" sz="1200" baseline="0" dirty="0"/>
                        <a:t> 10 and 1 on a numberline </a:t>
                      </a:r>
                    </a:p>
                    <a:p>
                      <a:pPr marL="171450" indent="-171450">
                        <a:buFontTx/>
                        <a:buChar char="-"/>
                      </a:pPr>
                      <a:r>
                        <a:rPr lang="en-GB" sz="1200" baseline="0" dirty="0"/>
                        <a:t>Numbered</a:t>
                      </a:r>
                    </a:p>
                    <a:p>
                      <a:pPr marL="171450" indent="-171450">
                        <a:buFontTx/>
                        <a:buChar char="-"/>
                      </a:pPr>
                      <a:r>
                        <a:rPr lang="en-GB" sz="1200" baseline="0" dirty="0"/>
                        <a:t>Marked </a:t>
                      </a:r>
                    </a:p>
                    <a:p>
                      <a:pPr marL="171450" indent="-171450">
                        <a:buFontTx/>
                        <a:buChar char="-"/>
                      </a:pPr>
                      <a:r>
                        <a:rPr lang="en-GB" sz="1200" baseline="0" dirty="0"/>
                        <a:t>Blank </a:t>
                      </a:r>
                    </a:p>
                  </a:txBody>
                  <a:tcPr/>
                </a:tc>
                <a:extLst>
                  <a:ext uri="{0D108BD9-81ED-4DB2-BD59-A6C34878D82A}">
                    <a16:rowId xmlns:a16="http://schemas.microsoft.com/office/drawing/2014/main" val="10000"/>
                  </a:ext>
                </a:extLst>
              </a:tr>
            </a:tbl>
          </a:graphicData>
        </a:graphic>
      </p:graphicFrame>
      <p:pic>
        <p:nvPicPr>
          <p:cNvPr id="1026" name="Picture 2" descr="Image result for subtracting using a number l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3500" y="2204864"/>
            <a:ext cx="3357778" cy="15820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rotWithShape="1">
          <a:blip r:embed="rId8">
            <a:extLst>
              <a:ext uri="{28A0092B-C50C-407E-A947-70E740481C1C}">
                <a14:useLocalDpi xmlns:a14="http://schemas.microsoft.com/office/drawing/2010/main" val="0"/>
              </a:ext>
            </a:extLst>
          </a:blip>
          <a:srcRect l="45785" t="13163" b="35853"/>
          <a:stretch/>
        </p:blipFill>
        <p:spPr bwMode="auto">
          <a:xfrm>
            <a:off x="5595276" y="3019784"/>
            <a:ext cx="2330655" cy="879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793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820" t="38800" r="11427" b="18253"/>
          <a:stretch/>
        </p:blipFill>
        <p:spPr bwMode="auto">
          <a:xfrm>
            <a:off x="251520" y="476672"/>
            <a:ext cx="8568952" cy="2661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ular Callout 1"/>
          <p:cNvSpPr/>
          <p:nvPr/>
        </p:nvSpPr>
        <p:spPr>
          <a:xfrm>
            <a:off x="3779912" y="3111268"/>
            <a:ext cx="3600400" cy="1181828"/>
          </a:xfrm>
          <a:prstGeom prst="wedgeRoundRectCallout">
            <a:avLst>
              <a:gd name="adj1" fmla="val 49972"/>
              <a:gd name="adj2" fmla="val -16323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 name="TextBox 2"/>
          <p:cNvSpPr txBox="1"/>
          <p:nvPr/>
        </p:nvSpPr>
        <p:spPr>
          <a:xfrm>
            <a:off x="3995936" y="3284984"/>
            <a:ext cx="3096344" cy="1200329"/>
          </a:xfrm>
          <a:prstGeom prst="rect">
            <a:avLst/>
          </a:prstGeom>
          <a:noFill/>
        </p:spPr>
        <p:txBody>
          <a:bodyPr wrap="square" rtlCol="0">
            <a:spAutoFit/>
          </a:bodyPr>
          <a:lstStyle/>
          <a:p>
            <a:r>
              <a:rPr lang="en-GB" dirty="0"/>
              <a:t>Use of Expanded method required prior to formal method. </a:t>
            </a:r>
          </a:p>
          <a:p>
            <a:endParaRPr lang="en-GB" dirty="0"/>
          </a:p>
        </p:txBody>
      </p:sp>
    </p:spTree>
    <p:extLst>
      <p:ext uri="{BB962C8B-B14F-4D97-AF65-F5344CB8AC3E}">
        <p14:creationId xmlns:p14="http://schemas.microsoft.com/office/powerpoint/2010/main" val="4021509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936" t="23214" r="21802" b="9660"/>
          <a:stretch/>
        </p:blipFill>
        <p:spPr bwMode="auto">
          <a:xfrm>
            <a:off x="179512" y="260648"/>
            <a:ext cx="8802640"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3649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79512" y="548680"/>
            <a:ext cx="8748464" cy="2376264"/>
          </a:xfrm>
          <a:prstGeom prst="rect">
            <a:avLst/>
          </a:prstGeom>
        </p:spPr>
      </p:pic>
    </p:spTree>
    <p:extLst>
      <p:ext uri="{BB962C8B-B14F-4D97-AF65-F5344CB8AC3E}">
        <p14:creationId xmlns:p14="http://schemas.microsoft.com/office/powerpoint/2010/main" val="1178433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t="7584"/>
          <a:stretch/>
        </p:blipFill>
        <p:spPr>
          <a:xfrm>
            <a:off x="251520" y="332656"/>
            <a:ext cx="8502094" cy="4536504"/>
          </a:xfrm>
          <a:prstGeom prst="rect">
            <a:avLst/>
          </a:prstGeom>
        </p:spPr>
      </p:pic>
    </p:spTree>
    <p:extLst>
      <p:ext uri="{BB962C8B-B14F-4D97-AF65-F5344CB8AC3E}">
        <p14:creationId xmlns:p14="http://schemas.microsoft.com/office/powerpoint/2010/main" val="3042177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3" name="Picture 67"/>
          <p:cNvPicPr>
            <a:picLocks noChangeAspect="1" noChangeArrowheads="1"/>
          </p:cNvPicPr>
          <p:nvPr/>
        </p:nvPicPr>
        <p:blipFill rotWithShape="1">
          <a:blip r:embed="rId2">
            <a:extLst>
              <a:ext uri="{28A0092B-C50C-407E-A947-70E740481C1C}">
                <a14:useLocalDpi xmlns:a14="http://schemas.microsoft.com/office/drawing/2010/main" val="0"/>
              </a:ext>
            </a:extLst>
          </a:blip>
          <a:srcRect l="2566" t="21825" r="4063" b="42659"/>
          <a:stretch/>
        </p:blipFill>
        <p:spPr bwMode="auto">
          <a:xfrm>
            <a:off x="176618" y="260648"/>
            <a:ext cx="8787870" cy="1879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50"/>
          <p:cNvPicPr/>
          <p:nvPr/>
        </p:nvPicPr>
        <p:blipFill>
          <a:blip r:embed="rId3"/>
          <a:stretch>
            <a:fillRect/>
          </a:stretch>
        </p:blipFill>
        <p:spPr>
          <a:xfrm>
            <a:off x="395536" y="2610550"/>
            <a:ext cx="2663825" cy="856615"/>
          </a:xfrm>
          <a:prstGeom prst="rect">
            <a:avLst/>
          </a:prstGeom>
        </p:spPr>
      </p:pic>
      <p:pic>
        <p:nvPicPr>
          <p:cNvPr id="52" name="Picture 51"/>
          <p:cNvPicPr/>
          <p:nvPr/>
        </p:nvPicPr>
        <p:blipFill>
          <a:blip r:embed="rId4"/>
          <a:stretch>
            <a:fillRect/>
          </a:stretch>
        </p:blipFill>
        <p:spPr>
          <a:xfrm>
            <a:off x="3314897" y="3129335"/>
            <a:ext cx="1986280" cy="470535"/>
          </a:xfrm>
          <a:prstGeom prst="rect">
            <a:avLst/>
          </a:prstGeom>
        </p:spPr>
      </p:pic>
      <p:sp>
        <p:nvSpPr>
          <p:cNvPr id="29" name="Rectangle 28"/>
          <p:cNvSpPr/>
          <p:nvPr/>
        </p:nvSpPr>
        <p:spPr>
          <a:xfrm>
            <a:off x="395536" y="2190616"/>
            <a:ext cx="1911101" cy="369332"/>
          </a:xfrm>
          <a:prstGeom prst="rect">
            <a:avLst/>
          </a:prstGeom>
        </p:spPr>
        <p:txBody>
          <a:bodyPr wrap="none">
            <a:spAutoFit/>
          </a:bodyPr>
          <a:lstStyle/>
          <a:p>
            <a:r>
              <a:rPr lang="en-US" dirty="0"/>
              <a:t>3 x 4 or 3 lots of 4 </a:t>
            </a:r>
            <a:endParaRPr lang="en-GB" i="1" dirty="0"/>
          </a:p>
        </p:txBody>
      </p:sp>
      <p:sp>
        <p:nvSpPr>
          <p:cNvPr id="30" name="Rectangle 29"/>
          <p:cNvSpPr/>
          <p:nvPr/>
        </p:nvSpPr>
        <p:spPr>
          <a:xfrm>
            <a:off x="3203848" y="2190616"/>
            <a:ext cx="4158208" cy="938719"/>
          </a:xfrm>
          <a:prstGeom prst="rect">
            <a:avLst/>
          </a:prstGeom>
        </p:spPr>
        <p:txBody>
          <a:bodyPr wrap="square">
            <a:spAutoFit/>
          </a:bodyPr>
          <a:lstStyle/>
          <a:p>
            <a:r>
              <a:rPr lang="en-US" sz="1100" dirty="0"/>
              <a:t>Children to represent the practical resources in a picture e.g. </a:t>
            </a:r>
            <a:endParaRPr lang="en-GB" sz="1100" i="1" dirty="0"/>
          </a:p>
          <a:p>
            <a:r>
              <a:rPr lang="en-US" sz="1100" b="1" dirty="0"/>
              <a:t>XX   </a:t>
            </a:r>
            <a:r>
              <a:rPr lang="en-US" sz="1100" b="1" dirty="0" err="1"/>
              <a:t>XX</a:t>
            </a:r>
            <a:r>
              <a:rPr lang="en-US" sz="1100" b="1" dirty="0"/>
              <a:t>   </a:t>
            </a:r>
            <a:r>
              <a:rPr lang="en-US" sz="1100" b="1" dirty="0" err="1"/>
              <a:t>XX</a:t>
            </a:r>
            <a:r>
              <a:rPr lang="en-US" sz="1100" b="1" dirty="0"/>
              <a:t> </a:t>
            </a:r>
            <a:endParaRPr lang="en-GB" sz="1100" i="1" dirty="0"/>
          </a:p>
          <a:p>
            <a:r>
              <a:rPr lang="en-US" sz="1100" b="1" dirty="0"/>
              <a:t>XX   </a:t>
            </a:r>
            <a:r>
              <a:rPr lang="en-US" sz="1100" b="1" dirty="0" err="1"/>
              <a:t>XX</a:t>
            </a:r>
            <a:r>
              <a:rPr lang="en-US" sz="1100" b="1" dirty="0"/>
              <a:t>   </a:t>
            </a:r>
            <a:r>
              <a:rPr lang="en-US" sz="1100" b="1" dirty="0" err="1"/>
              <a:t>XX</a:t>
            </a:r>
            <a:r>
              <a:rPr lang="en-US" sz="1100" b="1" dirty="0"/>
              <a:t>   </a:t>
            </a:r>
            <a:endParaRPr lang="en-GB" sz="1100" i="1" dirty="0"/>
          </a:p>
          <a:p>
            <a:r>
              <a:rPr lang="en-US" sz="1100" b="1" dirty="0"/>
              <a:t> </a:t>
            </a:r>
            <a:endParaRPr lang="en-GB" sz="1100" i="1" dirty="0"/>
          </a:p>
          <a:p>
            <a:r>
              <a:rPr lang="en-US" sz="1100" dirty="0"/>
              <a:t>Use of a bar model for a more structured method </a:t>
            </a:r>
            <a:endParaRPr lang="en-GB" sz="1100" i="1" dirty="0"/>
          </a:p>
        </p:txBody>
      </p:sp>
      <p:pic>
        <p:nvPicPr>
          <p:cNvPr id="4164" name="Picture 68"/>
          <p:cNvPicPr>
            <a:picLocks noChangeAspect="1" noChangeArrowheads="1"/>
          </p:cNvPicPr>
          <p:nvPr/>
        </p:nvPicPr>
        <p:blipFill rotWithShape="1">
          <a:blip r:embed="rId5">
            <a:extLst>
              <a:ext uri="{28A0092B-C50C-407E-A947-70E740481C1C}">
                <a14:useLocalDpi xmlns:a14="http://schemas.microsoft.com/office/drawing/2010/main" val="0"/>
              </a:ext>
            </a:extLst>
          </a:blip>
          <a:srcRect l="10389" t="39487" r="12411" b="36648"/>
          <a:stretch/>
        </p:blipFill>
        <p:spPr bwMode="auto">
          <a:xfrm>
            <a:off x="237329" y="3789040"/>
            <a:ext cx="8408096" cy="1461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3162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08" t="25595" r="6073" b="18939"/>
          <a:stretch/>
        </p:blipFill>
        <p:spPr bwMode="auto">
          <a:xfrm>
            <a:off x="259475" y="260648"/>
            <a:ext cx="8703232" cy="295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41630" y="2636912"/>
            <a:ext cx="1350050" cy="369332"/>
          </a:xfrm>
          <a:prstGeom prst="rect">
            <a:avLst/>
          </a:prstGeom>
        </p:spPr>
        <p:txBody>
          <a:bodyPr wrap="none">
            <a:spAutoFit/>
          </a:bodyPr>
          <a:lstStyle/>
          <a:p>
            <a:r>
              <a:rPr lang="en-US" b="1" dirty="0"/>
              <a:t>2 x 5 = 5 x 2 </a:t>
            </a:r>
            <a:endParaRPr lang="en-GB" i="1" dirty="0"/>
          </a:p>
        </p:txBody>
      </p:sp>
      <p:grpSp>
        <p:nvGrpSpPr>
          <p:cNvPr id="4" name="Group 3"/>
          <p:cNvGrpSpPr/>
          <p:nvPr/>
        </p:nvGrpSpPr>
        <p:grpSpPr>
          <a:xfrm>
            <a:off x="485766" y="3071026"/>
            <a:ext cx="2453179" cy="692296"/>
            <a:chOff x="0" y="0"/>
            <a:chExt cx="2676271" cy="776961"/>
          </a:xfrm>
        </p:grpSpPr>
        <p:sp>
          <p:nvSpPr>
            <p:cNvPr id="5" name="Rectangle 4"/>
            <p:cNvSpPr/>
            <p:nvPr/>
          </p:nvSpPr>
          <p:spPr>
            <a:xfrm>
              <a:off x="495935" y="573457"/>
              <a:ext cx="80931" cy="203504"/>
            </a:xfrm>
            <a:prstGeom prst="rect">
              <a:avLst/>
            </a:prstGeom>
            <a:ln>
              <a:noFill/>
            </a:ln>
          </p:spPr>
          <p:txBody>
            <a:bodyPr vert="horz" lIns="0" tIns="0" rIns="0" bIns="0" rtlCol="0">
              <a:noAutofit/>
            </a:bodyPr>
            <a:lstStyle/>
            <a:p>
              <a:pPr marL="6350" indent="-6350">
                <a:lnSpc>
                  <a:spcPct val="107000"/>
                </a:lnSpc>
                <a:spcAft>
                  <a:spcPts val="800"/>
                </a:spcAft>
              </a:pPr>
              <a:r>
                <a:rPr lang="en-GB" sz="1100" b="1" i="0">
                  <a:solidFill>
                    <a:srgbClr val="000000"/>
                  </a:solidFill>
                  <a:effectLst/>
                  <a:latin typeface="Comic Sans MS"/>
                  <a:ea typeface="Comic Sans MS"/>
                  <a:cs typeface="Comic Sans MS"/>
                </a:rPr>
                <a:t> </a:t>
              </a:r>
              <a:endParaRPr lang="en-GB" sz="1100" i="1">
                <a:solidFill>
                  <a:srgbClr val="000000"/>
                </a:solidFill>
                <a:effectLst/>
                <a:latin typeface="Comic Sans MS"/>
                <a:ea typeface="Comic Sans MS"/>
                <a:cs typeface="Comic Sans MS"/>
              </a:endParaRPr>
            </a:p>
          </p:txBody>
        </p:sp>
        <p:pic>
          <p:nvPicPr>
            <p:cNvPr id="6" name="Picture 5"/>
            <p:cNvPicPr/>
            <p:nvPr/>
          </p:nvPicPr>
          <p:blipFill>
            <a:blip r:embed="rId3"/>
            <a:stretch>
              <a:fillRect/>
            </a:stretch>
          </p:blipFill>
          <p:spPr>
            <a:xfrm rot="-5399999">
              <a:off x="665797" y="-62280"/>
              <a:ext cx="407036" cy="699770"/>
            </a:xfrm>
            <a:prstGeom prst="rect">
              <a:avLst/>
            </a:prstGeom>
          </p:spPr>
        </p:pic>
        <p:pic>
          <p:nvPicPr>
            <p:cNvPr id="7" name="Picture 6"/>
            <p:cNvPicPr/>
            <p:nvPr/>
          </p:nvPicPr>
          <p:blipFill>
            <a:blip r:embed="rId3"/>
            <a:stretch>
              <a:fillRect/>
            </a:stretch>
          </p:blipFill>
          <p:spPr>
            <a:xfrm>
              <a:off x="0" y="0"/>
              <a:ext cx="406400" cy="699135"/>
            </a:xfrm>
            <a:prstGeom prst="rect">
              <a:avLst/>
            </a:prstGeom>
          </p:spPr>
        </p:pic>
        <p:pic>
          <p:nvPicPr>
            <p:cNvPr id="8" name="Picture 7"/>
            <p:cNvPicPr/>
            <p:nvPr/>
          </p:nvPicPr>
          <p:blipFill>
            <a:blip r:embed="rId4"/>
            <a:stretch>
              <a:fillRect/>
            </a:stretch>
          </p:blipFill>
          <p:spPr>
            <a:xfrm>
              <a:off x="1329055" y="34137"/>
              <a:ext cx="1347216" cy="691896"/>
            </a:xfrm>
            <a:prstGeom prst="rect">
              <a:avLst/>
            </a:prstGeom>
          </p:spPr>
        </p:pic>
      </p:grpSp>
      <p:sp>
        <p:nvSpPr>
          <p:cNvPr id="3" name="Rectangle 2"/>
          <p:cNvSpPr/>
          <p:nvPr/>
        </p:nvSpPr>
        <p:spPr>
          <a:xfrm>
            <a:off x="3923928" y="2636912"/>
            <a:ext cx="1910395" cy="276999"/>
          </a:xfrm>
          <a:prstGeom prst="rect">
            <a:avLst/>
          </a:prstGeom>
        </p:spPr>
        <p:txBody>
          <a:bodyPr wrap="none">
            <a:spAutoFit/>
          </a:bodyPr>
          <a:lstStyle/>
          <a:p>
            <a:r>
              <a:rPr lang="en-US" sz="1200" dirty="0"/>
              <a:t>Children to draw the arrays </a:t>
            </a:r>
            <a:endParaRPr lang="en-GB" sz="1200" i="1" dirty="0"/>
          </a:p>
        </p:txBody>
      </p:sp>
      <p:pic>
        <p:nvPicPr>
          <p:cNvPr id="10" name="Picture 9"/>
          <p:cNvPicPr/>
          <p:nvPr/>
        </p:nvPicPr>
        <p:blipFill>
          <a:blip r:embed="rId5"/>
          <a:stretch>
            <a:fillRect/>
          </a:stretch>
        </p:blipFill>
        <p:spPr>
          <a:xfrm>
            <a:off x="5834323" y="2487695"/>
            <a:ext cx="1122821" cy="764659"/>
          </a:xfrm>
          <a:prstGeom prst="rect">
            <a:avLst/>
          </a:prstGeom>
        </p:spPr>
      </p:pic>
      <p:pic>
        <p:nvPicPr>
          <p:cNvPr id="512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7407" t="24716" r="9537" b="32670"/>
          <a:stretch/>
        </p:blipFill>
        <p:spPr bwMode="auto">
          <a:xfrm>
            <a:off x="179512" y="3973889"/>
            <a:ext cx="8712968" cy="2513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7286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092" t="22223" r="22917" b="11507"/>
          <a:stretch/>
        </p:blipFill>
        <p:spPr bwMode="auto">
          <a:xfrm>
            <a:off x="323527" y="260648"/>
            <a:ext cx="8452101"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8187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848" t="21627" r="18678" b="8333"/>
          <a:stretch/>
        </p:blipFill>
        <p:spPr bwMode="auto">
          <a:xfrm>
            <a:off x="179512" y="332656"/>
            <a:ext cx="8640960" cy="544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740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740" t="20635" r="18790" b="18561"/>
          <a:stretch/>
        </p:blipFill>
        <p:spPr bwMode="auto">
          <a:xfrm>
            <a:off x="179512" y="260648"/>
            <a:ext cx="8712968" cy="4768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459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395536" y="332656"/>
            <a:ext cx="8339157" cy="5753764"/>
          </a:xfrm>
          <a:prstGeom prst="rect">
            <a:avLst/>
          </a:prstGeom>
        </p:spPr>
      </p:pic>
    </p:spTree>
    <p:extLst>
      <p:ext uri="{BB962C8B-B14F-4D97-AF65-F5344CB8AC3E}">
        <p14:creationId xmlns:p14="http://schemas.microsoft.com/office/powerpoint/2010/main" val="2351000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t="9721"/>
          <a:stretch/>
        </p:blipFill>
        <p:spPr>
          <a:xfrm>
            <a:off x="179512" y="332656"/>
            <a:ext cx="8784976" cy="5544616"/>
          </a:xfrm>
          <a:prstGeom prst="rect">
            <a:avLst/>
          </a:prstGeom>
        </p:spPr>
      </p:pic>
    </p:spTree>
    <p:extLst>
      <p:ext uri="{BB962C8B-B14F-4D97-AF65-F5344CB8AC3E}">
        <p14:creationId xmlns:p14="http://schemas.microsoft.com/office/powerpoint/2010/main" val="2080766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89" t="34524" r="7076" b="29166"/>
          <a:stretch/>
        </p:blipFill>
        <p:spPr bwMode="auto">
          <a:xfrm>
            <a:off x="179512" y="332656"/>
            <a:ext cx="8640960" cy="2022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804" t="33730" r="7970" b="28770"/>
          <a:stretch/>
        </p:blipFill>
        <p:spPr bwMode="auto">
          <a:xfrm>
            <a:off x="280412" y="2492895"/>
            <a:ext cx="8540059" cy="2112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8365" t="25473" r="8791" b="43845"/>
          <a:stretch/>
        </p:blipFill>
        <p:spPr bwMode="auto">
          <a:xfrm>
            <a:off x="280412" y="4776778"/>
            <a:ext cx="8396044" cy="1748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2955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162" t="20929" r="19227" b="8616"/>
          <a:stretch/>
        </p:blipFill>
        <p:spPr bwMode="auto">
          <a:xfrm>
            <a:off x="208887" y="260648"/>
            <a:ext cx="8650250"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9704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407" t="23215" r="19013" b="12698"/>
          <a:stretch/>
        </p:blipFill>
        <p:spPr bwMode="auto">
          <a:xfrm>
            <a:off x="323528" y="764704"/>
            <a:ext cx="8496944" cy="4892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3568" y="260648"/>
            <a:ext cx="3240360" cy="369332"/>
          </a:xfrm>
          <a:prstGeom prst="rect">
            <a:avLst/>
          </a:prstGeom>
          <a:noFill/>
        </p:spPr>
        <p:txBody>
          <a:bodyPr wrap="square" rtlCol="0">
            <a:spAutoFit/>
          </a:bodyPr>
          <a:lstStyle/>
          <a:p>
            <a:r>
              <a:rPr lang="en-GB" dirty="0"/>
              <a:t>Long division</a:t>
            </a:r>
          </a:p>
        </p:txBody>
      </p:sp>
    </p:spTree>
    <p:extLst>
      <p:ext uri="{BB962C8B-B14F-4D97-AF65-F5344CB8AC3E}">
        <p14:creationId xmlns:p14="http://schemas.microsoft.com/office/powerpoint/2010/main" val="396089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t="66319" r="8225"/>
          <a:stretch/>
        </p:blipFill>
        <p:spPr>
          <a:xfrm>
            <a:off x="179512" y="692696"/>
            <a:ext cx="8712968" cy="2255068"/>
          </a:xfrm>
          <a:prstGeom prst="rect">
            <a:avLst/>
          </a:prstGeom>
        </p:spPr>
      </p:pic>
    </p:spTree>
    <p:extLst>
      <p:ext uri="{BB962C8B-B14F-4D97-AF65-F5344CB8AC3E}">
        <p14:creationId xmlns:p14="http://schemas.microsoft.com/office/powerpoint/2010/main" val="3382807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46624" y="1196752"/>
            <a:ext cx="8645856" cy="5453350"/>
          </a:xfrm>
          <a:prstGeom prst="rect">
            <a:avLst/>
          </a:prstGeom>
        </p:spPr>
      </p:pic>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374" t="36905" r="10423" b="46366"/>
          <a:stretch/>
        </p:blipFill>
        <p:spPr bwMode="auto">
          <a:xfrm>
            <a:off x="534656" y="116633"/>
            <a:ext cx="8069792" cy="958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3451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060" t="22420" r="18678" b="11742"/>
          <a:stretch/>
        </p:blipFill>
        <p:spPr bwMode="auto">
          <a:xfrm>
            <a:off x="251519" y="476672"/>
            <a:ext cx="8599619"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2322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cstate="print">
            <a:extLst>
              <a:ext uri="{28A0092B-C50C-407E-A947-70E740481C1C}">
                <a14:useLocalDpi xmlns:a14="http://schemas.microsoft.com/office/drawing/2010/main" val="0"/>
              </a:ext>
            </a:extLst>
          </a:blip>
          <a:srcRect t="8988"/>
          <a:stretch/>
        </p:blipFill>
        <p:spPr bwMode="auto">
          <a:xfrm>
            <a:off x="179512" y="836712"/>
            <a:ext cx="8729166" cy="48534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74960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cstate="print">
            <a:extLst>
              <a:ext uri="{28A0092B-C50C-407E-A947-70E740481C1C}">
                <a14:useLocalDpi xmlns:a14="http://schemas.microsoft.com/office/drawing/2010/main" val="0"/>
              </a:ext>
            </a:extLst>
          </a:blip>
          <a:srcRect t="9193"/>
          <a:stretch/>
        </p:blipFill>
        <p:spPr bwMode="auto">
          <a:xfrm>
            <a:off x="251520" y="764704"/>
            <a:ext cx="8513841" cy="493062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69006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t="6509"/>
          <a:stretch/>
        </p:blipFill>
        <p:spPr>
          <a:xfrm>
            <a:off x="107504" y="332656"/>
            <a:ext cx="8784976" cy="5544616"/>
          </a:xfrm>
          <a:prstGeom prst="rect">
            <a:avLst/>
          </a:prstGeom>
        </p:spPr>
      </p:pic>
    </p:spTree>
    <p:extLst>
      <p:ext uri="{BB962C8B-B14F-4D97-AF65-F5344CB8AC3E}">
        <p14:creationId xmlns:p14="http://schemas.microsoft.com/office/powerpoint/2010/main" val="391771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323528" y="620688"/>
            <a:ext cx="8496944" cy="5328592"/>
          </a:xfrm>
          <a:prstGeom prst="rect">
            <a:avLst/>
          </a:prstGeom>
        </p:spPr>
      </p:pic>
    </p:spTree>
    <p:extLst>
      <p:ext uri="{BB962C8B-B14F-4D97-AF65-F5344CB8AC3E}">
        <p14:creationId xmlns:p14="http://schemas.microsoft.com/office/powerpoint/2010/main" val="1347336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adding 10 using 100 sqUARE"/>
          <p:cNvPicPr>
            <a:picLocks noChangeAspect="1" noChangeArrowheads="1"/>
          </p:cNvPicPr>
          <p:nvPr/>
        </p:nvPicPr>
        <p:blipFill rotWithShape="1">
          <a:blip r:embed="rId2">
            <a:extLst>
              <a:ext uri="{28A0092B-C50C-407E-A947-70E740481C1C}">
                <a14:useLocalDpi xmlns:a14="http://schemas.microsoft.com/office/drawing/2010/main" val="0"/>
              </a:ext>
            </a:extLst>
          </a:blip>
          <a:srcRect r="27941" b="21954"/>
          <a:stretch/>
        </p:blipFill>
        <p:spPr bwMode="auto">
          <a:xfrm>
            <a:off x="523318" y="944158"/>
            <a:ext cx="2248482" cy="18264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23318" y="548680"/>
            <a:ext cx="6768752" cy="369332"/>
          </a:xfrm>
          <a:prstGeom prst="rect">
            <a:avLst/>
          </a:prstGeom>
          <a:noFill/>
        </p:spPr>
        <p:txBody>
          <a:bodyPr wrap="square" rtlCol="0">
            <a:spAutoFit/>
          </a:bodyPr>
          <a:lstStyle/>
          <a:p>
            <a:r>
              <a:rPr lang="en-GB" dirty="0"/>
              <a:t>Use a 100 square to add 1 and 10. Use Arrow Cards to add 1 and 10. </a:t>
            </a:r>
          </a:p>
        </p:txBody>
      </p:sp>
      <p:grpSp>
        <p:nvGrpSpPr>
          <p:cNvPr id="5" name="Group 4"/>
          <p:cNvGrpSpPr/>
          <p:nvPr/>
        </p:nvGrpSpPr>
        <p:grpSpPr>
          <a:xfrm>
            <a:off x="3286318" y="1034450"/>
            <a:ext cx="1793482" cy="1645887"/>
            <a:chOff x="3907694" y="2996952"/>
            <a:chExt cx="3158012" cy="2592288"/>
          </a:xfrm>
        </p:grpSpPr>
        <p:pic>
          <p:nvPicPr>
            <p:cNvPr id="5124" name="Picture 4" descr="Image result for adding 10 using 100 sqUARE"/>
            <p:cNvPicPr>
              <a:picLocks noChangeAspect="1" noChangeArrowheads="1"/>
            </p:cNvPicPr>
            <p:nvPr/>
          </p:nvPicPr>
          <p:blipFill rotWithShape="1">
            <a:blip r:embed="rId2">
              <a:extLst>
                <a:ext uri="{28A0092B-C50C-407E-A947-70E740481C1C}">
                  <a14:useLocalDpi xmlns:a14="http://schemas.microsoft.com/office/drawing/2010/main" val="0"/>
                </a:ext>
              </a:extLst>
            </a:blip>
            <a:srcRect l="71002" t="69717"/>
            <a:stretch/>
          </p:blipFill>
          <p:spPr bwMode="auto">
            <a:xfrm>
              <a:off x="4281054" y="3408218"/>
              <a:ext cx="2784652" cy="21810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07694" y="2996952"/>
              <a:ext cx="1456394" cy="923330"/>
            </a:xfrm>
            <a:prstGeom prst="rect">
              <a:avLst/>
            </a:prstGeom>
            <a:solidFill>
              <a:schemeClr val="bg1"/>
            </a:solidFill>
            <a:ln>
              <a:noFill/>
            </a:ln>
          </p:spPr>
          <p:txBody>
            <a:bodyPr wrap="square" rtlCol="0">
              <a:spAutoFit/>
            </a:bodyPr>
            <a:lstStyle/>
            <a:p>
              <a:endParaRPr lang="en-GB" dirty="0"/>
            </a:p>
            <a:p>
              <a:endParaRPr lang="en-GB" dirty="0"/>
            </a:p>
            <a:p>
              <a:endParaRPr lang="en-GB" dirty="0"/>
            </a:p>
          </p:txBody>
        </p:sp>
      </p:grpSp>
      <p:graphicFrame>
        <p:nvGraphicFramePr>
          <p:cNvPr id="6" name="Table 5"/>
          <p:cNvGraphicFramePr>
            <a:graphicFrameLocks noGrp="1"/>
          </p:cNvGraphicFramePr>
          <p:nvPr>
            <p:extLst>
              <p:ext uri="{D42A27DB-BD31-4B8C-83A1-F6EECF244321}">
                <p14:modId xmlns:p14="http://schemas.microsoft.com/office/powerpoint/2010/main" val="3947721123"/>
              </p:ext>
            </p:extLst>
          </p:nvPr>
        </p:nvGraphicFramePr>
        <p:xfrm>
          <a:off x="523318" y="3068960"/>
          <a:ext cx="2056287" cy="640080"/>
        </p:xfrm>
        <a:graphic>
          <a:graphicData uri="http://schemas.openxmlformats.org/drawingml/2006/table">
            <a:tbl>
              <a:tblPr firstRow="1" bandRow="1">
                <a:tableStyleId>{5940675A-B579-460E-94D1-54222C63F5DA}</a:tableStyleId>
              </a:tblPr>
              <a:tblGrid>
                <a:gridCol w="2056287">
                  <a:extLst>
                    <a:ext uri="{9D8B030D-6E8A-4147-A177-3AD203B41FA5}">
                      <a16:colId xmlns:a16="http://schemas.microsoft.com/office/drawing/2014/main" val="20000"/>
                    </a:ext>
                  </a:extLst>
                </a:gridCol>
              </a:tblGrid>
              <a:tr h="370840">
                <a:tc>
                  <a:txBody>
                    <a:bodyPr/>
                    <a:lstStyle/>
                    <a:p>
                      <a:r>
                        <a:rPr lang="en-GB" dirty="0"/>
                        <a:t>Expanded</a:t>
                      </a:r>
                      <a:r>
                        <a:rPr lang="en-GB" baseline="0" dirty="0"/>
                        <a:t> Column method </a:t>
                      </a:r>
                    </a:p>
                  </a:txBody>
                  <a:tcPr/>
                </a:tc>
                <a:extLst>
                  <a:ext uri="{0D108BD9-81ED-4DB2-BD59-A6C34878D82A}">
                    <a16:rowId xmlns:a16="http://schemas.microsoft.com/office/drawing/2014/main" val="10000"/>
                  </a:ext>
                </a:extLst>
              </a:tr>
            </a:tbl>
          </a:graphicData>
        </a:graphic>
      </p:graphicFrame>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629" y="3928969"/>
            <a:ext cx="2781726" cy="2086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descr="Image result for expanded column method addition practical"/>
          <p:cNvPicPr>
            <a:picLocks noChangeAspect="1" noChangeArrowheads="1"/>
          </p:cNvPicPr>
          <p:nvPr/>
        </p:nvPicPr>
        <p:blipFill rotWithShape="1">
          <a:blip r:embed="rId4">
            <a:extLst>
              <a:ext uri="{28A0092B-C50C-407E-A947-70E740481C1C}">
                <a14:useLocalDpi xmlns:a14="http://schemas.microsoft.com/office/drawing/2010/main" val="0"/>
              </a:ext>
            </a:extLst>
          </a:blip>
          <a:srcRect l="15439" t="8834" r="10351" b="20644"/>
          <a:stretch/>
        </p:blipFill>
        <p:spPr bwMode="auto">
          <a:xfrm>
            <a:off x="4113426" y="3573016"/>
            <a:ext cx="3739308" cy="2670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153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51520" y="548680"/>
            <a:ext cx="8568951" cy="5256584"/>
          </a:xfrm>
          <a:prstGeom prst="rect">
            <a:avLst/>
          </a:prstGeom>
        </p:spPr>
      </p:pic>
    </p:spTree>
    <p:extLst>
      <p:ext uri="{BB962C8B-B14F-4D97-AF65-F5344CB8AC3E}">
        <p14:creationId xmlns:p14="http://schemas.microsoft.com/office/powerpoint/2010/main" val="35960608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TotalTime>
  <Words>290</Words>
  <Application>Microsoft Office PowerPoint</Application>
  <PresentationFormat>On-screen Show (4:3)</PresentationFormat>
  <Paragraphs>103</Paragraphs>
  <Slides>28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dc:creator>
  <cp:lastModifiedBy>Rachel Sheen</cp:lastModifiedBy>
  <cp:revision>16</cp:revision>
  <dcterms:created xsi:type="dcterms:W3CDTF">2017-04-19T10:07:09Z</dcterms:created>
  <dcterms:modified xsi:type="dcterms:W3CDTF">2017-05-03T14:21:26Z</dcterms:modified>
</cp:coreProperties>
</file>